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3"/>
  </p:notesMasterIdLst>
  <p:handoutMasterIdLst>
    <p:handoutMasterId r:id="rId64"/>
  </p:handoutMasterIdLst>
  <p:sldIdLst>
    <p:sldId id="1528" r:id="rId5"/>
    <p:sldId id="1534" r:id="rId6"/>
    <p:sldId id="1592" r:id="rId7"/>
    <p:sldId id="1593" r:id="rId8"/>
    <p:sldId id="1509" r:id="rId9"/>
    <p:sldId id="1519" r:id="rId10"/>
    <p:sldId id="1545" r:id="rId11"/>
    <p:sldId id="1634" r:id="rId12"/>
    <p:sldId id="1542" r:id="rId13"/>
    <p:sldId id="1612" r:id="rId14"/>
    <p:sldId id="1613" r:id="rId15"/>
    <p:sldId id="1614" r:id="rId16"/>
    <p:sldId id="1615" r:id="rId17"/>
    <p:sldId id="1616" r:id="rId18"/>
    <p:sldId id="1617" r:id="rId19"/>
    <p:sldId id="1618" r:id="rId20"/>
    <p:sldId id="1619" r:id="rId21"/>
    <p:sldId id="1620" r:id="rId22"/>
    <p:sldId id="1621" r:id="rId23"/>
    <p:sldId id="1622" r:id="rId24"/>
    <p:sldId id="1623" r:id="rId25"/>
    <p:sldId id="1624" r:id="rId26"/>
    <p:sldId id="1625" r:id="rId27"/>
    <p:sldId id="1588" r:id="rId28"/>
    <p:sldId id="1626" r:id="rId29"/>
    <p:sldId id="1627" r:id="rId30"/>
    <p:sldId id="1628" r:id="rId31"/>
    <p:sldId id="1629" r:id="rId32"/>
    <p:sldId id="1645" r:id="rId33"/>
    <p:sldId id="1630" r:id="rId34"/>
    <p:sldId id="1631" r:id="rId35"/>
    <p:sldId id="1632" r:id="rId36"/>
    <p:sldId id="1586" r:id="rId37"/>
    <p:sldId id="1635" r:id="rId38"/>
    <p:sldId id="1636" r:id="rId39"/>
    <p:sldId id="1637" r:id="rId40"/>
    <p:sldId id="1638" r:id="rId41"/>
    <p:sldId id="1639" r:id="rId42"/>
    <p:sldId id="1640" r:id="rId43"/>
    <p:sldId id="1641" r:id="rId44"/>
    <p:sldId id="1642" r:id="rId45"/>
    <p:sldId id="1643" r:id="rId46"/>
    <p:sldId id="1644" r:id="rId47"/>
    <p:sldId id="1590" r:id="rId48"/>
    <p:sldId id="1650" r:id="rId49"/>
    <p:sldId id="1646" r:id="rId50"/>
    <p:sldId id="1647" r:id="rId51"/>
    <p:sldId id="1648" r:id="rId52"/>
    <p:sldId id="1649" r:id="rId53"/>
    <p:sldId id="1633" r:id="rId54"/>
    <p:sldId id="1655" r:id="rId55"/>
    <p:sldId id="1651" r:id="rId56"/>
    <p:sldId id="1652" r:id="rId57"/>
    <p:sldId id="1653" r:id="rId58"/>
    <p:sldId id="1654" r:id="rId59"/>
    <p:sldId id="1656" r:id="rId60"/>
    <p:sldId id="1536" r:id="rId61"/>
    <p:sldId id="1535" r:id="rId6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a" id="{03EAE830-0354-4A51-98D0-19B987A21A82}">
          <p14:sldIdLst>
            <p14:sldId id="1528"/>
            <p14:sldId id="1534"/>
            <p14:sldId id="1592"/>
            <p14:sldId id="1593"/>
            <p14:sldId id="1509"/>
          </p14:sldIdLst>
        </p14:section>
        <p14:section name="El taller" id="{7950BC20-274F-43AF-B93F-2E25046DF40E}">
          <p14:sldIdLst>
            <p14:sldId id="1519"/>
            <p14:sldId id="1545"/>
            <p14:sldId id="1634"/>
          </p14:sldIdLst>
        </p14:section>
        <p14:section name="Introducción a Xamarin" id="{B056B63E-F856-4AB4-95B6-270E974124D3}">
          <p14:sldIdLst>
            <p14:sldId id="1542"/>
            <p14:sldId id="1612"/>
            <p14:sldId id="1613"/>
            <p14:sldId id="1614"/>
            <p14:sldId id="1615"/>
            <p14:sldId id="1616"/>
            <p14:sldId id="1617"/>
            <p14:sldId id="1618"/>
            <p14:sldId id="1619"/>
            <p14:sldId id="1620"/>
            <p14:sldId id="1621"/>
            <p14:sldId id="1622"/>
            <p14:sldId id="1623"/>
            <p14:sldId id="1624"/>
            <p14:sldId id="1625"/>
            <p14:sldId id="1588"/>
            <p14:sldId id="1626"/>
            <p14:sldId id="1627"/>
            <p14:sldId id="1628"/>
            <p14:sldId id="1629"/>
            <p14:sldId id="1645"/>
            <p14:sldId id="1630"/>
            <p14:sldId id="1631"/>
            <p14:sldId id="1632"/>
          </p14:sldIdLst>
        </p14:section>
        <p14:section name="Introducción a Xamarin.Forms" id="{C5FD1B5A-A8EC-46EB-B502-D60090E2E0E1}">
          <p14:sldIdLst>
            <p14:sldId id="1586"/>
            <p14:sldId id="1635"/>
            <p14:sldId id="1636"/>
            <p14:sldId id="1637"/>
            <p14:sldId id="1638"/>
            <p14:sldId id="1639"/>
            <p14:sldId id="1640"/>
            <p14:sldId id="1641"/>
            <p14:sldId id="1642"/>
            <p14:sldId id="1643"/>
            <p14:sldId id="1644"/>
            <p14:sldId id="1590"/>
          </p14:sldIdLst>
        </p14:section>
        <p14:section name="MVVM" id="{A4EB5EB5-3564-423D-B36E-6EB01214EB60}">
          <p14:sldIdLst>
            <p14:sldId id="1650"/>
            <p14:sldId id="1646"/>
            <p14:sldId id="1647"/>
            <p14:sldId id="1648"/>
            <p14:sldId id="1649"/>
            <p14:sldId id="1633"/>
          </p14:sldIdLst>
        </p14:section>
        <p14:section name="Plugins" id="{D0E63328-0D67-40D3-8455-2EDA07EC7B77}">
          <p14:sldIdLst>
            <p14:sldId id="1655"/>
            <p14:sldId id="1651"/>
            <p14:sldId id="1652"/>
            <p14:sldId id="1653"/>
            <p14:sldId id="1654"/>
            <p14:sldId id="1656"/>
          </p14:sldIdLst>
        </p14:section>
        <p14:section name="Final" id="{CBA077D7-3040-44A2-94FE-E02382AF2429}">
          <p14:sldIdLst>
            <p14:sldId id="153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23" autoAdjust="0"/>
    <p:restoredTop sz="95382" autoAdjust="0"/>
  </p:normalViewPr>
  <p:slideViewPr>
    <p:cSldViewPr>
      <p:cViewPr varScale="1">
        <p:scale>
          <a:sx n="64" d="100"/>
          <a:sy n="64" d="100"/>
        </p:scale>
        <p:origin x="48" y="9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10/3/2016 8:12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10/3/2016 8:12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10/3/2016 8:12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50935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10/3/2016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276996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373135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10/3/2016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05914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3489856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369739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661597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1426350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3316027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25</a:t>
            </a:fld>
            <a:endParaRPr lang="es-ES" dirty="0"/>
          </a:p>
        </p:txBody>
      </p:sp>
    </p:spTree>
    <p:extLst>
      <p:ext uri="{BB962C8B-B14F-4D97-AF65-F5344CB8AC3E}">
        <p14:creationId xmlns:p14="http://schemas.microsoft.com/office/powerpoint/2010/main" val="105239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10/3/2016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06359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26</a:t>
            </a:fld>
            <a:endParaRPr lang="en-US"/>
          </a:p>
        </p:txBody>
      </p:sp>
    </p:spTree>
    <p:extLst>
      <p:ext uri="{BB962C8B-B14F-4D97-AF65-F5344CB8AC3E}">
        <p14:creationId xmlns:p14="http://schemas.microsoft.com/office/powerpoint/2010/main" val="3613908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10/3/2016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084812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10/3/2016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151611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747950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30</a:t>
            </a:fld>
            <a:endParaRPr lang="es-ES" dirty="0"/>
          </a:p>
        </p:txBody>
      </p:sp>
    </p:spTree>
    <p:extLst>
      <p:ext uri="{BB962C8B-B14F-4D97-AF65-F5344CB8AC3E}">
        <p14:creationId xmlns:p14="http://schemas.microsoft.com/office/powerpoint/2010/main" val="1173594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32</a:t>
            </a:fld>
            <a:endParaRPr lang="en-US"/>
          </a:p>
        </p:txBody>
      </p:sp>
    </p:spTree>
    <p:extLst>
      <p:ext uri="{BB962C8B-B14F-4D97-AF65-F5344CB8AC3E}">
        <p14:creationId xmlns:p14="http://schemas.microsoft.com/office/powerpoint/2010/main" val="123285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244316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36</a:t>
            </a:fld>
            <a:endParaRPr lang="en-US"/>
          </a:p>
        </p:txBody>
      </p:sp>
    </p:spTree>
    <p:extLst>
      <p:ext uri="{BB962C8B-B14F-4D97-AF65-F5344CB8AC3E}">
        <p14:creationId xmlns:p14="http://schemas.microsoft.com/office/powerpoint/2010/main" val="3240942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37</a:t>
            </a:fld>
            <a:endParaRPr lang="en-US"/>
          </a:p>
        </p:txBody>
      </p:sp>
    </p:spTree>
    <p:extLst>
      <p:ext uri="{BB962C8B-B14F-4D97-AF65-F5344CB8AC3E}">
        <p14:creationId xmlns:p14="http://schemas.microsoft.com/office/powerpoint/2010/main" val="1815140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38</a:t>
            </a:fld>
            <a:endParaRPr lang="en-US"/>
          </a:p>
        </p:txBody>
      </p:sp>
    </p:spTree>
    <p:extLst>
      <p:ext uri="{BB962C8B-B14F-4D97-AF65-F5344CB8AC3E}">
        <p14:creationId xmlns:p14="http://schemas.microsoft.com/office/powerpoint/2010/main" val="187037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10/3/2016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135685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983871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576871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293189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680491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52</a:t>
            </a:fld>
            <a:endParaRPr lang="en-US"/>
          </a:p>
        </p:txBody>
      </p:sp>
    </p:spTree>
    <p:extLst>
      <p:ext uri="{BB962C8B-B14F-4D97-AF65-F5344CB8AC3E}">
        <p14:creationId xmlns:p14="http://schemas.microsoft.com/office/powerpoint/2010/main" val="3303368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53</a:t>
            </a:fld>
            <a:endParaRPr lang="en-US"/>
          </a:p>
        </p:txBody>
      </p:sp>
    </p:spTree>
    <p:extLst>
      <p:ext uri="{BB962C8B-B14F-4D97-AF65-F5344CB8AC3E}">
        <p14:creationId xmlns:p14="http://schemas.microsoft.com/office/powerpoint/2010/main" val="1085246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54</a:t>
            </a:fld>
            <a:endParaRPr lang="en-US"/>
          </a:p>
        </p:txBody>
      </p:sp>
    </p:spTree>
    <p:extLst>
      <p:ext uri="{BB962C8B-B14F-4D97-AF65-F5344CB8AC3E}">
        <p14:creationId xmlns:p14="http://schemas.microsoft.com/office/powerpoint/2010/main" val="3400986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55</a:t>
            </a:fld>
            <a:endParaRPr lang="en-US"/>
          </a:p>
        </p:txBody>
      </p:sp>
    </p:spTree>
    <p:extLst>
      <p:ext uri="{BB962C8B-B14F-4D97-AF65-F5344CB8AC3E}">
        <p14:creationId xmlns:p14="http://schemas.microsoft.com/office/powerpoint/2010/main" val="268849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461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8</a:t>
            </a:fld>
            <a:endParaRPr lang="es-ES"/>
          </a:p>
        </p:txBody>
      </p:sp>
    </p:spTree>
    <p:extLst>
      <p:ext uri="{BB962C8B-B14F-4D97-AF65-F5344CB8AC3E}">
        <p14:creationId xmlns:p14="http://schemas.microsoft.com/office/powerpoint/2010/main" val="7077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76331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684717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014538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DBD974-FDE1-4A98-823D-BB3E299F6B4F}" type="datetimeFigureOut">
              <a:rPr lang="en-US" smtClean="0"/>
              <a:t>10/3/2016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0EF-AA7C-44F3-AA98-20B569341062}" type="slidenum">
              <a:rPr lang="en-US" smtClean="0"/>
              <a:t>‹Nº›</a:t>
            </a:fld>
            <a:endParaRPr lang="en-US"/>
          </a:p>
        </p:txBody>
      </p:sp>
    </p:spTree>
    <p:extLst>
      <p:ext uri="{BB962C8B-B14F-4D97-AF65-F5344CB8AC3E}">
        <p14:creationId xmlns:p14="http://schemas.microsoft.com/office/powerpoint/2010/main" val="3068998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68463"/>
            <a:ext cx="11887200" cy="5029200"/>
          </a:xfrm>
        </p:spPr>
        <p:txBody>
          <a:bodyPr wrap="square">
            <a:noAutofit/>
          </a:bodyPr>
          <a:lstStyle>
            <a:lvl1pPr marL="0" indent="0">
              <a:buNone/>
              <a:defRPr/>
            </a:lvl1pPr>
            <a:lvl2pPr marL="342843" indent="0">
              <a:buNone/>
              <a:defRPr/>
            </a:lvl2pPr>
            <a:lvl3pPr marL="571404" indent="0">
              <a:buNone/>
              <a:defRPr sz="2400"/>
            </a:lvl3pPr>
            <a:lvl4pPr marL="799967" indent="0">
              <a:buNone/>
              <a:defRPr sz="2000"/>
            </a:lvl4pPr>
            <a:lvl5pPr marL="1028528" indent="0">
              <a:buNone/>
              <a:defRPr sz="2000"/>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0255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468368"/>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468368"/>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45043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48">
              <a:solidFill>
                <a:srgbClr val="FFFFFF"/>
              </a:solidFill>
            </a:endParaRPr>
          </a:p>
        </p:txBody>
      </p:sp>
    </p:spTree>
    <p:extLst>
      <p:ext uri="{BB962C8B-B14F-4D97-AF65-F5344CB8AC3E}">
        <p14:creationId xmlns:p14="http://schemas.microsoft.com/office/powerpoint/2010/main" val="9524322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659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54461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 id="2147484329" r:id="rId32"/>
    <p:sldLayoutId id="2147484330" r:id="rId33"/>
    <p:sldLayoutId id="2147484331" r:id="rId34"/>
    <p:sldLayoutId id="2147484332" r:id="rId35"/>
    <p:sldLayoutId id="2147484333" r:id="rId3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7.emf"/><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7.emf"/><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33.xml"/><Relationship Id="rId4" Type="http://schemas.openxmlformats.org/officeDocument/2006/relationships/image" Target="../media/image27.emf"/></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27.emf"/><Relationship Id="rId4" Type="http://schemas.openxmlformats.org/officeDocument/2006/relationships/image" Target="../media/image26.emf"/></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31.xml"/><Relationship Id="rId5" Type="http://schemas.openxmlformats.org/officeDocument/2006/relationships/image" Target="../media/image17.emf"/><Relationship Id="rId4" Type="http://schemas.openxmlformats.org/officeDocument/2006/relationships/image" Target="../media/image16.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5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6.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55.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8.xml"/><Relationship Id="rId1" Type="http://schemas.openxmlformats.org/officeDocument/2006/relationships/slideLayout" Target="../slideLayouts/slideLayout3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2617" y="506653"/>
            <a:ext cx="11191240" cy="1165754"/>
          </a:xfrm>
        </p:spPr>
        <p:txBody>
          <a:bodyPr/>
          <a:lstStyle/>
          <a:p>
            <a:pPr algn="ctr"/>
            <a:r>
              <a:rPr lang="en-US" sz="3264" dirty="0"/>
              <a:t>Xamarin – </a:t>
            </a:r>
            <a:r>
              <a:rPr lang="en-US" sz="3264" dirty="0" err="1"/>
              <a:t>Solución</a:t>
            </a:r>
            <a:r>
              <a:rPr lang="en-US" sz="3264" dirty="0"/>
              <a:t> </a:t>
            </a:r>
            <a:r>
              <a:rPr lang="en-US" sz="3264" dirty="0" err="1"/>
              <a:t>completa</a:t>
            </a:r>
            <a:r>
              <a:rPr lang="en-US" sz="3264" dirty="0"/>
              <a:t> para el Desarrollo </a:t>
            </a:r>
            <a:r>
              <a:rPr lang="en-US" sz="3264" dirty="0" err="1"/>
              <a:t>móvil</a:t>
            </a:r>
            <a:endParaRPr lang="en-US" sz="3264"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133551" y="3053381"/>
            <a:ext cx="18652067" cy="233151"/>
          </a:xfrm>
          <a:prstGeom prst="rect">
            <a:avLst/>
          </a:prstGeom>
        </p:spPr>
      </p:pic>
      <p:pic>
        <p:nvPicPr>
          <p:cNvPr id="7" name="Picture 6"/>
          <p:cNvPicPr>
            <a:picLocks noChangeAspect="1"/>
          </p:cNvPicPr>
          <p:nvPr/>
        </p:nvPicPr>
        <p:blipFill>
          <a:blip r:embed="rId4"/>
          <a:stretch>
            <a:fillRect/>
          </a:stretch>
        </p:blipFill>
        <p:spPr>
          <a:xfrm>
            <a:off x="2342309" y="2362894"/>
            <a:ext cx="2639772" cy="2687928"/>
          </a:xfrm>
          <a:prstGeom prst="rect">
            <a:avLst/>
          </a:prstGeom>
        </p:spPr>
      </p:pic>
      <p:pic>
        <p:nvPicPr>
          <p:cNvPr id="8" name="Picture 7"/>
          <p:cNvPicPr>
            <a:picLocks noChangeAspect="1"/>
          </p:cNvPicPr>
          <p:nvPr/>
        </p:nvPicPr>
        <p:blipFill>
          <a:blip r:embed="rId5"/>
          <a:stretch>
            <a:fillRect/>
          </a:stretch>
        </p:blipFill>
        <p:spPr>
          <a:xfrm>
            <a:off x="4904990" y="2362894"/>
            <a:ext cx="2635395" cy="2687928"/>
          </a:xfrm>
          <a:prstGeom prst="rect">
            <a:avLst/>
          </a:prstGeom>
        </p:spPr>
      </p:pic>
      <p:pic>
        <p:nvPicPr>
          <p:cNvPr id="9" name="Picture 8"/>
          <p:cNvPicPr>
            <a:picLocks noChangeAspect="1"/>
          </p:cNvPicPr>
          <p:nvPr/>
        </p:nvPicPr>
        <p:blipFill>
          <a:blip r:embed="rId6"/>
          <a:stretch>
            <a:fillRect/>
          </a:stretch>
        </p:blipFill>
        <p:spPr>
          <a:xfrm>
            <a:off x="-220375" y="2362894"/>
            <a:ext cx="2639772" cy="2687928"/>
          </a:xfrm>
          <a:prstGeom prst="rect">
            <a:avLst/>
          </a:prstGeom>
        </p:spPr>
      </p:pic>
      <p:pic>
        <p:nvPicPr>
          <p:cNvPr id="10" name="Picture 9"/>
          <p:cNvPicPr>
            <a:picLocks noChangeAspect="1"/>
          </p:cNvPicPr>
          <p:nvPr/>
        </p:nvPicPr>
        <p:blipFill>
          <a:blip r:embed="rId7"/>
          <a:stretch>
            <a:fillRect/>
          </a:stretch>
        </p:blipFill>
        <p:spPr>
          <a:xfrm>
            <a:off x="10025983" y="2362894"/>
            <a:ext cx="2639772" cy="2687928"/>
          </a:xfrm>
          <a:prstGeom prst="rect">
            <a:avLst/>
          </a:prstGeom>
        </p:spPr>
      </p:pic>
      <p:pic>
        <p:nvPicPr>
          <p:cNvPr id="11" name="Picture 10"/>
          <p:cNvPicPr>
            <a:picLocks noChangeAspect="1"/>
          </p:cNvPicPr>
          <p:nvPr/>
        </p:nvPicPr>
        <p:blipFill>
          <a:blip r:embed="rId8"/>
          <a:stretch>
            <a:fillRect/>
          </a:stretch>
        </p:blipFill>
        <p:spPr>
          <a:xfrm>
            <a:off x="7463298" y="2362894"/>
            <a:ext cx="2639772" cy="2687928"/>
          </a:xfrm>
          <a:prstGeom prst="rect">
            <a:avLst/>
          </a:prstGeom>
        </p:spPr>
      </p:pic>
      <p:sp>
        <p:nvSpPr>
          <p:cNvPr id="12" name="Rectangle 11"/>
          <p:cNvSpPr/>
          <p:nvPr/>
        </p:nvSpPr>
        <p:spPr bwMode="auto">
          <a:xfrm>
            <a:off x="0" y="3977019"/>
            <a:ext cx="12436475" cy="1515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81792" y="4311115"/>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Develop</a:t>
            </a:r>
          </a:p>
        </p:txBody>
      </p:sp>
      <p:sp>
        <p:nvSpPr>
          <p:cNvPr id="14" name="TextBox 13"/>
          <p:cNvSpPr txBox="1"/>
          <p:nvPr/>
        </p:nvSpPr>
        <p:spPr>
          <a:xfrm>
            <a:off x="2644475" y="4383043"/>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err="1">
                <a:gradFill>
                  <a:gsLst>
                    <a:gs pos="2917">
                      <a:schemeClr val="tx1"/>
                    </a:gs>
                    <a:gs pos="30000">
                      <a:schemeClr val="tx1"/>
                    </a:gs>
                  </a:gsLst>
                  <a:lin ang="5400000" scaled="0"/>
                </a:gradFill>
              </a:rPr>
              <a:t>Testear</a:t>
            </a:r>
            <a:endParaRPr lang="en-US" sz="2448" dirty="0">
              <a:gradFill>
                <a:gsLst>
                  <a:gs pos="2917">
                    <a:schemeClr val="tx1"/>
                  </a:gs>
                  <a:gs pos="30000">
                    <a:schemeClr val="tx1"/>
                  </a:gs>
                </a:gsLst>
                <a:lin ang="5400000" scaled="0"/>
              </a:gradFill>
            </a:endParaRPr>
          </a:p>
        </p:txBody>
      </p:sp>
      <p:sp>
        <p:nvSpPr>
          <p:cNvPr id="15" name="TextBox 14"/>
          <p:cNvSpPr txBox="1"/>
          <p:nvPr/>
        </p:nvSpPr>
        <p:spPr>
          <a:xfrm>
            <a:off x="5203392" y="4383043"/>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Build</a:t>
            </a:r>
          </a:p>
        </p:txBody>
      </p:sp>
      <p:sp>
        <p:nvSpPr>
          <p:cNvPr id="16" name="TextBox 15"/>
          <p:cNvSpPr txBox="1"/>
          <p:nvPr/>
        </p:nvSpPr>
        <p:spPr>
          <a:xfrm>
            <a:off x="7769738" y="4410459"/>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err="1">
                <a:gradFill>
                  <a:gsLst>
                    <a:gs pos="2917">
                      <a:schemeClr val="tx1"/>
                    </a:gs>
                    <a:gs pos="30000">
                      <a:schemeClr val="tx1"/>
                    </a:gs>
                  </a:gsLst>
                  <a:lin ang="5400000" scaled="0"/>
                </a:gradFill>
              </a:rPr>
              <a:t>Distribuir</a:t>
            </a:r>
            <a:endParaRPr lang="en-US" sz="2448" dirty="0">
              <a:gradFill>
                <a:gsLst>
                  <a:gs pos="2917">
                    <a:schemeClr val="tx1"/>
                  </a:gs>
                  <a:gs pos="30000">
                    <a:schemeClr val="tx1"/>
                  </a:gs>
                </a:gsLst>
                <a:lin ang="5400000" scaled="0"/>
              </a:gradFill>
            </a:endParaRPr>
          </a:p>
        </p:txBody>
      </p:sp>
      <p:sp>
        <p:nvSpPr>
          <p:cNvPr id="17" name="TextBox 16"/>
          <p:cNvSpPr txBox="1"/>
          <p:nvPr/>
        </p:nvSpPr>
        <p:spPr>
          <a:xfrm>
            <a:off x="10332423" y="4383044"/>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err="1">
                <a:gradFill>
                  <a:gsLst>
                    <a:gs pos="2917">
                      <a:schemeClr val="tx1"/>
                    </a:gs>
                    <a:gs pos="30000">
                      <a:schemeClr val="tx1"/>
                    </a:gs>
                  </a:gsLst>
                  <a:lin ang="5400000" scaled="0"/>
                </a:gradFill>
              </a:rPr>
              <a:t>Monitorear</a:t>
            </a:r>
            <a:endParaRPr lang="en-US" sz="244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585845"/>
            <a:ext cx="2159810"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33" name="Rectangle 32"/>
          <p:cNvSpPr/>
          <p:nvPr/>
        </p:nvSpPr>
        <p:spPr bwMode="auto">
          <a:xfrm>
            <a:off x="7325833" y="2585846"/>
            <a:ext cx="2159810" cy="8227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142977" y="2585845"/>
            <a:ext cx="2159810"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149241" y="2585846"/>
            <a:ext cx="2150608" cy="8227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950833" y="2585845"/>
            <a:ext cx="2159810"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61741" y="2585846"/>
            <a:ext cx="2155165" cy="8227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5482" y="295730"/>
            <a:ext cx="11887878" cy="917445"/>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961741" y="2659768"/>
            <a:ext cx="2145964" cy="633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200" dirty="0">
                <a:solidFill>
                  <a:schemeClr val="bg1"/>
                </a:solidFill>
              </a:rPr>
              <a:t>iOS</a:t>
            </a:r>
          </a:p>
        </p:txBody>
      </p:sp>
      <p:sp>
        <p:nvSpPr>
          <p:cNvPr id="22" name="TextBox 21"/>
          <p:cNvSpPr txBox="1"/>
          <p:nvPr/>
        </p:nvSpPr>
        <p:spPr>
          <a:xfrm>
            <a:off x="7336741" y="2672466"/>
            <a:ext cx="2145964" cy="633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200" dirty="0">
                <a:solidFill>
                  <a:schemeClr val="bg1"/>
                </a:solidFill>
              </a:rPr>
              <a:t>Windows</a:t>
            </a:r>
          </a:p>
        </p:txBody>
      </p:sp>
      <p:sp>
        <p:nvSpPr>
          <p:cNvPr id="23" name="TextBox 22"/>
          <p:cNvSpPr txBox="1"/>
          <p:nvPr/>
        </p:nvSpPr>
        <p:spPr>
          <a:xfrm>
            <a:off x="5149239" y="2672466"/>
            <a:ext cx="2145964" cy="633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200" dirty="0">
                <a:solidFill>
                  <a:schemeClr val="bg1"/>
                </a:solidFill>
              </a:rPr>
              <a:t>Android</a:t>
            </a:r>
          </a:p>
        </p:txBody>
      </p:sp>
      <p:sp>
        <p:nvSpPr>
          <p:cNvPr id="24" name="TextBox 23"/>
          <p:cNvSpPr txBox="1"/>
          <p:nvPr/>
        </p:nvSpPr>
        <p:spPr>
          <a:xfrm>
            <a:off x="2964679" y="3995375"/>
            <a:ext cx="2145964" cy="91097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000" dirty="0">
                <a:solidFill>
                  <a:schemeClr val="bg1"/>
                </a:solidFill>
              </a:rPr>
              <a:t>Objective-C</a:t>
            </a:r>
          </a:p>
          <a:p>
            <a:pPr algn="ctr" defTabSz="932316" fontAlgn="base">
              <a:spcBef>
                <a:spcPct val="0"/>
              </a:spcBef>
              <a:spcAft>
                <a:spcPct val="0"/>
              </a:spcAft>
            </a:pPr>
            <a:r>
              <a:rPr lang="en-US" sz="2000" dirty="0">
                <a:solidFill>
                  <a:schemeClr val="bg1"/>
                </a:solidFill>
                <a:latin typeface="+mj-lt"/>
              </a:rPr>
              <a:t>Xcode</a:t>
            </a:r>
          </a:p>
        </p:txBody>
      </p:sp>
      <p:sp>
        <p:nvSpPr>
          <p:cNvPr id="25" name="TextBox 24"/>
          <p:cNvSpPr txBox="1"/>
          <p:nvPr/>
        </p:nvSpPr>
        <p:spPr>
          <a:xfrm>
            <a:off x="7339680" y="3995375"/>
            <a:ext cx="2145964" cy="91097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000" dirty="0">
                <a:solidFill>
                  <a:schemeClr val="bg1"/>
                </a:solidFill>
              </a:rPr>
              <a:t>C#</a:t>
            </a:r>
          </a:p>
          <a:p>
            <a:pPr algn="ctr" defTabSz="932316" fontAlgn="base">
              <a:spcBef>
                <a:spcPct val="0"/>
              </a:spcBef>
              <a:spcAft>
                <a:spcPct val="0"/>
              </a:spcAft>
            </a:pPr>
            <a:r>
              <a:rPr lang="en-US" sz="2000" dirty="0">
                <a:solidFill>
                  <a:schemeClr val="bg1"/>
                </a:solidFill>
                <a:latin typeface="+mj-lt"/>
              </a:rPr>
              <a:t>Visual Studio</a:t>
            </a:r>
          </a:p>
        </p:txBody>
      </p:sp>
      <p:sp>
        <p:nvSpPr>
          <p:cNvPr id="26" name="TextBox 25"/>
          <p:cNvSpPr txBox="1"/>
          <p:nvPr/>
        </p:nvSpPr>
        <p:spPr>
          <a:xfrm>
            <a:off x="5152178" y="3995375"/>
            <a:ext cx="2145964" cy="91097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000" dirty="0">
                <a:solidFill>
                  <a:schemeClr val="bg1"/>
                </a:solidFill>
              </a:rPr>
              <a:t>Java</a:t>
            </a:r>
          </a:p>
          <a:p>
            <a:pPr algn="ctr" defTabSz="932316" fontAlgn="base">
              <a:spcBef>
                <a:spcPct val="0"/>
              </a:spcBef>
              <a:spcAft>
                <a:spcPct val="0"/>
              </a:spcAft>
            </a:pPr>
            <a:r>
              <a:rPr lang="en-US" sz="2000" dirty="0">
                <a:solidFill>
                  <a:schemeClr val="bg1"/>
                </a:solidFill>
                <a:latin typeface="+mj-lt"/>
              </a:rPr>
              <a:t>Android Studio</a:t>
            </a:r>
          </a:p>
        </p:txBody>
      </p:sp>
      <p:sp>
        <p:nvSpPr>
          <p:cNvPr id="28" name="TextBox 27"/>
          <p:cNvSpPr txBox="1"/>
          <p:nvPr/>
        </p:nvSpPr>
        <p:spPr>
          <a:xfrm>
            <a:off x="427858" y="5753147"/>
            <a:ext cx="11580758" cy="103408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a:t>No se </a:t>
            </a:r>
            <a:r>
              <a:rPr lang="en-US" sz="2400" dirty="0" err="1"/>
              <a:t>comparte</a:t>
            </a:r>
            <a:r>
              <a:rPr lang="en-US" sz="2400" dirty="0"/>
              <a:t> </a:t>
            </a:r>
            <a:r>
              <a:rPr lang="en-US" sz="2400" dirty="0" err="1"/>
              <a:t>código</a:t>
            </a:r>
            <a:r>
              <a:rPr lang="en-US" sz="2400" dirty="0"/>
              <a:t> </a:t>
            </a:r>
            <a:r>
              <a:rPr lang="en-US" sz="2400" dirty="0">
                <a:solidFill>
                  <a:schemeClr val="bg2">
                    <a:lumMod val="50000"/>
                  </a:schemeClr>
                </a:solidFill>
              </a:rPr>
              <a:t>•</a:t>
            </a:r>
            <a:r>
              <a:rPr lang="en-US" sz="2400" dirty="0"/>
              <a:t> </a:t>
            </a:r>
            <a:r>
              <a:rPr lang="en-US" sz="2400" dirty="0" err="1"/>
              <a:t>Diferentes</a:t>
            </a:r>
            <a:r>
              <a:rPr lang="en-US" sz="2400" dirty="0"/>
              <a:t> </a:t>
            </a:r>
            <a:r>
              <a:rPr lang="en-US" sz="2400" dirty="0" err="1"/>
              <a:t>lenguajes</a:t>
            </a:r>
            <a:r>
              <a:rPr lang="en-US" sz="2400" dirty="0"/>
              <a:t> &amp; </a:t>
            </a:r>
            <a:r>
              <a:rPr lang="en-US" sz="2400" dirty="0" err="1"/>
              <a:t>entornos</a:t>
            </a:r>
            <a:r>
              <a:rPr lang="en-US" sz="2400" dirty="0"/>
              <a:t> de </a:t>
            </a:r>
            <a:r>
              <a:rPr lang="en-US" sz="2400" dirty="0" err="1"/>
              <a:t>desarrollo</a:t>
            </a:r>
            <a:r>
              <a:rPr lang="en-US" sz="2400" dirty="0"/>
              <a:t> </a:t>
            </a:r>
            <a:r>
              <a:rPr lang="en-US" sz="2400" dirty="0">
                <a:solidFill>
                  <a:schemeClr val="bg2">
                    <a:lumMod val="50000"/>
                  </a:schemeClr>
                </a:solidFill>
              </a:rPr>
              <a:t>•</a:t>
            </a:r>
            <a:r>
              <a:rPr lang="en-US" sz="2400" dirty="0"/>
              <a:t> </a:t>
            </a:r>
            <a:r>
              <a:rPr lang="en-US" sz="2400" dirty="0" err="1"/>
              <a:t>Diferentes</a:t>
            </a:r>
            <a:r>
              <a:rPr lang="en-US" sz="2400" dirty="0"/>
              <a:t> </a:t>
            </a:r>
            <a:r>
              <a:rPr lang="en-US" sz="2400" dirty="0" err="1"/>
              <a:t>equipos</a:t>
            </a:r>
            <a:endParaRPr lang="en-US" sz="2400" dirty="0">
              <a:gradFill>
                <a:gsLst>
                  <a:gs pos="2917">
                    <a:schemeClr val="tx1"/>
                  </a:gs>
                  <a:gs pos="30000">
                    <a:schemeClr val="tx1"/>
                  </a:gs>
                </a:gsLst>
                <a:lin ang="5400000" scaled="0"/>
              </a:gradFill>
            </a:endParaRPr>
          </a:p>
        </p:txBody>
      </p:sp>
      <p:sp>
        <p:nvSpPr>
          <p:cNvPr id="29" name="Left Brace 28"/>
          <p:cNvSpPr/>
          <p:nvPr/>
        </p:nvSpPr>
        <p:spPr>
          <a:xfrm rot="5400000">
            <a:off x="6099987" y="98115"/>
            <a:ext cx="236503" cy="1094584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1">
              <a:ln w="38100" cmpd="sng">
                <a:solidFill>
                  <a:srgbClr val="000000"/>
                </a:solidFill>
                <a:prstDash val="dash"/>
              </a:ln>
            </a:endParaRPr>
          </a:p>
        </p:txBody>
      </p:sp>
      <p:grpSp>
        <p:nvGrpSpPr>
          <p:cNvPr id="46" name="Group 45"/>
          <p:cNvGrpSpPr/>
          <p:nvPr/>
        </p:nvGrpSpPr>
        <p:grpSpPr>
          <a:xfrm>
            <a:off x="3639720" y="1594738"/>
            <a:ext cx="802995" cy="802995"/>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831864" y="1591732"/>
            <a:ext cx="802995" cy="802995"/>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8017659" y="1604429"/>
            <a:ext cx="802995" cy="802995"/>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5"/>
          </a:xfrm>
        </p:spPr>
        <p:txBody>
          <a:bodyPr/>
          <a:lstStyle/>
          <a:p>
            <a:pPr algn="ctr"/>
            <a:r>
              <a:rPr lang="en-US" sz="5984" dirty="0"/>
              <a:t>Escribe </a:t>
            </a:r>
            <a:r>
              <a:rPr lang="en-US" sz="5984" dirty="0" err="1"/>
              <a:t>una</a:t>
            </a:r>
            <a:r>
              <a:rPr lang="en-US" sz="5984" dirty="0"/>
              <a:t> </a:t>
            </a:r>
            <a:r>
              <a:rPr lang="en-US" sz="5984" dirty="0" err="1"/>
              <a:t>vez</a:t>
            </a:r>
            <a:r>
              <a:rPr lang="en-US" sz="5984" dirty="0"/>
              <a:t>, </a:t>
            </a:r>
            <a:r>
              <a:rPr lang="en-US" sz="5984" dirty="0" err="1"/>
              <a:t>corre</a:t>
            </a:r>
            <a:r>
              <a:rPr lang="en-US" sz="5984" dirty="0"/>
              <a:t> </a:t>
            </a:r>
            <a:r>
              <a:rPr lang="en-US" sz="5984" dirty="0" err="1"/>
              <a:t>en</a:t>
            </a:r>
            <a:r>
              <a:rPr lang="en-US" sz="5984" dirty="0"/>
              <a:t> </a:t>
            </a:r>
            <a:r>
              <a:rPr lang="en-US" sz="5984" dirty="0" err="1"/>
              <a:t>todos</a:t>
            </a:r>
            <a:endParaRPr lang="en-US" sz="5984" dirty="0"/>
          </a:p>
        </p:txBody>
      </p:sp>
      <p:cxnSp>
        <p:nvCxnSpPr>
          <p:cNvPr id="12" name="Straight Connector 11"/>
          <p:cNvCxnSpPr/>
          <p:nvPr/>
        </p:nvCxnSpPr>
        <p:spPr>
          <a:xfrm>
            <a:off x="4007777" y="1938880"/>
            <a:ext cx="0" cy="3844058"/>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6103954" y="940164"/>
            <a:ext cx="228568" cy="9269685"/>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1">
              <a:ln w="38100" cmpd="sng">
                <a:solidFill>
                  <a:srgbClr val="000000"/>
                </a:solidFill>
                <a:prstDash val="dash"/>
              </a:ln>
            </a:endParaRPr>
          </a:p>
        </p:txBody>
      </p:sp>
      <p:grpSp>
        <p:nvGrpSpPr>
          <p:cNvPr id="57" name="Group 56"/>
          <p:cNvGrpSpPr/>
          <p:nvPr/>
        </p:nvGrpSpPr>
        <p:grpSpPr>
          <a:xfrm>
            <a:off x="4878578" y="1981416"/>
            <a:ext cx="2679320" cy="267932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801"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28762" y="2121461"/>
            <a:ext cx="2758973" cy="2326748"/>
          </a:xfrm>
          <a:prstGeom prst="rect">
            <a:avLst/>
          </a:prstGeom>
          <a:noFill/>
        </p:spPr>
        <p:txBody>
          <a:bodyPr wrap="square" lIns="182854" tIns="146283" rIns="182854" bIns="146283" rtlCol="0">
            <a:spAutoFit/>
          </a:bodyPr>
          <a:lstStyle/>
          <a:p>
            <a:pPr algn="r" defTabSz="932316" fontAlgn="base">
              <a:lnSpc>
                <a:spcPct val="110000"/>
              </a:lnSpc>
              <a:spcBef>
                <a:spcPct val="0"/>
              </a:spcBef>
              <a:spcAft>
                <a:spcPct val="0"/>
              </a:spcAft>
            </a:pPr>
            <a:r>
              <a:rPr lang="en-US" sz="3000" dirty="0">
                <a:solidFill>
                  <a:schemeClr val="tx2"/>
                </a:solidFill>
              </a:rPr>
              <a:t>Lua</a:t>
            </a:r>
          </a:p>
          <a:p>
            <a:pPr algn="r" defTabSz="932316" fontAlgn="base">
              <a:lnSpc>
                <a:spcPct val="110000"/>
              </a:lnSpc>
              <a:spcBef>
                <a:spcPct val="0"/>
              </a:spcBef>
              <a:spcAft>
                <a:spcPct val="0"/>
              </a:spcAft>
            </a:pPr>
            <a:r>
              <a:rPr lang="en-US" sz="3000" dirty="0">
                <a:solidFill>
                  <a:schemeClr val="tx2"/>
                </a:solidFill>
              </a:rPr>
              <a:t>Javascript</a:t>
            </a:r>
          </a:p>
          <a:p>
            <a:pPr algn="r" defTabSz="932316" fontAlgn="base">
              <a:lnSpc>
                <a:spcPct val="110000"/>
              </a:lnSpc>
              <a:spcBef>
                <a:spcPct val="0"/>
              </a:spcBef>
              <a:spcAft>
                <a:spcPct val="0"/>
              </a:spcAft>
            </a:pPr>
            <a:r>
              <a:rPr lang="en-US" sz="3000" dirty="0">
                <a:solidFill>
                  <a:schemeClr val="tx2"/>
                </a:solidFill>
              </a:rPr>
              <a:t>Actionscript</a:t>
            </a:r>
          </a:p>
          <a:p>
            <a:pPr algn="r" defTabSz="932316" fontAlgn="base">
              <a:lnSpc>
                <a:spcPct val="110000"/>
              </a:lnSpc>
              <a:spcBef>
                <a:spcPct val="0"/>
              </a:spcBef>
              <a:spcAft>
                <a:spcPct val="0"/>
              </a:spcAft>
            </a:pPr>
            <a:r>
              <a:rPr lang="en-US" sz="3000" dirty="0">
                <a:solidFill>
                  <a:schemeClr val="tx2"/>
                </a:solidFill>
              </a:rPr>
              <a:t>HTML+CSS</a:t>
            </a:r>
          </a:p>
        </p:txBody>
      </p:sp>
      <p:cxnSp>
        <p:nvCxnSpPr>
          <p:cNvPr id="38" name="Straight Arrow Connector 37"/>
          <p:cNvCxnSpPr/>
          <p:nvPr/>
        </p:nvCxnSpPr>
        <p:spPr>
          <a:xfrm>
            <a:off x="4011399" y="2552835"/>
            <a:ext cx="87829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0" y="3073461"/>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0" y="3594087"/>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4114713"/>
            <a:ext cx="86559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6" y="1892528"/>
            <a:ext cx="2180525" cy="285709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err="1"/>
              <a:t>Acceso</a:t>
            </a:r>
            <a:r>
              <a:rPr lang="en-US" sz="2400" dirty="0"/>
              <a:t> </a:t>
            </a:r>
            <a:r>
              <a:rPr lang="en-US" sz="2400" dirty="0" err="1"/>
              <a:t>limitado</a:t>
            </a:r>
            <a:r>
              <a:rPr lang="en-US" sz="2400" dirty="0"/>
              <a:t> a APIs </a:t>
            </a:r>
            <a:r>
              <a:rPr lang="en-US" sz="2400" dirty="0">
                <a:solidFill>
                  <a:schemeClr val="bg2">
                    <a:lumMod val="50000"/>
                  </a:schemeClr>
                </a:solidFill>
              </a:rPr>
              <a:t>•</a:t>
            </a:r>
            <a:r>
              <a:rPr lang="en-US" sz="2400" dirty="0"/>
              <a:t> </a:t>
            </a:r>
            <a:r>
              <a:rPr lang="en-US" sz="2400" dirty="0" err="1"/>
              <a:t>Menos</a:t>
            </a:r>
            <a:r>
              <a:rPr lang="en-US" sz="2400" dirty="0"/>
              <a:t> </a:t>
            </a:r>
            <a:r>
              <a:rPr lang="en-US" sz="2400" dirty="0" err="1"/>
              <a:t>rendimiento</a:t>
            </a:r>
            <a:r>
              <a:rPr lang="en-US" sz="2400" dirty="0"/>
              <a:t> </a:t>
            </a:r>
            <a:r>
              <a:rPr lang="en-US" sz="2400" dirty="0">
                <a:solidFill>
                  <a:schemeClr val="bg2">
                    <a:lumMod val="50000"/>
                  </a:schemeClr>
                </a:solidFill>
              </a:rPr>
              <a:t>•</a:t>
            </a:r>
            <a:r>
              <a:rPr lang="en-US" sz="2400" dirty="0"/>
              <a:t>  </a:t>
            </a:r>
            <a:r>
              <a:rPr lang="en-US" sz="2400" dirty="0" err="1"/>
              <a:t>Experiencia</a:t>
            </a:r>
            <a:r>
              <a:rPr lang="en-US" sz="2400" dirty="0"/>
              <a:t> de </a:t>
            </a:r>
            <a:r>
              <a:rPr lang="en-US" sz="2400" dirty="0" err="1"/>
              <a:t>usuario</a:t>
            </a:r>
            <a:r>
              <a:rPr lang="en-US" sz="2400" dirty="0"/>
              <a:t> </a:t>
            </a:r>
            <a:r>
              <a:rPr lang="en-US" sz="2400" dirty="0" err="1"/>
              <a:t>más</a:t>
            </a:r>
            <a:r>
              <a:rPr lang="en-US" sz="2400" dirty="0"/>
              <a:t> </a:t>
            </a:r>
            <a:r>
              <a:rPr lang="en-US" sz="2400" dirty="0" err="1"/>
              <a:t>pobre</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5"/>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err="1">
                <a:solidFill>
                  <a:srgbClr val="70ACBB"/>
                </a:solidFill>
              </a:rPr>
              <a:t>Código</a:t>
            </a:r>
            <a:r>
              <a:rPr lang="en-US" sz="2400" dirty="0">
                <a:solidFill>
                  <a:srgbClr val="70ACBB"/>
                </a:solidFill>
              </a:rPr>
              <a:t> </a:t>
            </a:r>
            <a:r>
              <a:rPr lang="en-US" sz="2400" dirty="0" err="1">
                <a:solidFill>
                  <a:srgbClr val="70ACBB"/>
                </a:solidFill>
              </a:rPr>
              <a:t>común</a:t>
            </a:r>
            <a:r>
              <a:rPr lang="en-US" sz="2400" dirty="0">
                <a:solidFill>
                  <a:srgbClr val="70ACBB"/>
                </a:solidFill>
              </a:rPr>
              <a:t> </a:t>
            </a:r>
            <a:r>
              <a:rPr lang="en-US" sz="2400" dirty="0" err="1">
                <a:solidFill>
                  <a:srgbClr val="70ACBB"/>
                </a:solidFill>
              </a:rPr>
              <a:t>compartido</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err="1">
                <a:solidFill>
                  <a:srgbClr val="70ACBB"/>
                </a:solidFill>
              </a:rPr>
              <a:t>Acceso</a:t>
            </a:r>
            <a:r>
              <a:rPr lang="en-US" sz="2400" dirty="0">
                <a:solidFill>
                  <a:srgbClr val="70ACBB"/>
                </a:solidFill>
              </a:rPr>
              <a:t> 100% a APIs </a:t>
            </a:r>
            <a:r>
              <a:rPr lang="en-US" sz="2400" dirty="0" err="1">
                <a:solidFill>
                  <a:srgbClr val="70ACBB"/>
                </a:solidFill>
              </a:rPr>
              <a:t>nativas</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a:solidFill>
                  <a:srgbClr val="70ACBB"/>
                </a:solidFill>
              </a:rPr>
              <a:t>Alto </a:t>
            </a:r>
            <a:r>
              <a:rPr lang="en-US" sz="2400" dirty="0" err="1">
                <a:solidFill>
                  <a:srgbClr val="70ACBB"/>
                </a:solidFill>
              </a:rPr>
              <a:t>rendimiento</a:t>
            </a:r>
            <a:endParaRPr lang="en-US" sz="2400" dirty="0">
              <a:solidFill>
                <a:srgbClr val="70ACBB"/>
              </a:solidFill>
            </a:endParaRPr>
          </a:p>
        </p:txBody>
      </p:sp>
      <p:sp>
        <p:nvSpPr>
          <p:cNvPr id="20" name="Left Brace 19"/>
          <p:cNvSpPr/>
          <p:nvPr/>
        </p:nvSpPr>
        <p:spPr>
          <a:xfrm rot="5400000">
            <a:off x="6106083"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grpSp>
        <p:nvGrpSpPr>
          <p:cNvPr id="3" name="Group 2"/>
          <p:cNvGrpSpPr/>
          <p:nvPr/>
        </p:nvGrpSpPr>
        <p:grpSpPr>
          <a:xfrm>
            <a:off x="2951901"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4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4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6" y="2150169"/>
              <a:ext cx="2104077" cy="53094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2" y="3439156"/>
              <a:ext cx="6393682" cy="8930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17" y="280106"/>
            <a:ext cx="11191240" cy="1165754"/>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20707" y="5270751"/>
            <a:ext cx="4592780" cy="584775"/>
          </a:xfrm>
        </p:spPr>
        <p:txBody>
          <a:bodyPr/>
          <a:lstStyle/>
          <a:p>
            <a:pPr algn="ctr">
              <a:lnSpc>
                <a:spcPct val="100000"/>
              </a:lnSpc>
            </a:pPr>
            <a:r>
              <a:rPr lang="en-US" sz="2600" dirty="0" err="1">
                <a:solidFill>
                  <a:schemeClr val="tx1"/>
                </a:solidFill>
                <a:latin typeface="+mn-lt"/>
              </a:rPr>
              <a:t>Enfoque</a:t>
            </a:r>
            <a:r>
              <a:rPr lang="en-US" sz="2600" dirty="0">
                <a:solidFill>
                  <a:schemeClr val="tx1"/>
                </a:solidFill>
                <a:latin typeface="+mn-lt"/>
              </a:rPr>
              <a:t> </a:t>
            </a:r>
            <a:r>
              <a:rPr lang="en-US" sz="2600" dirty="0" err="1">
                <a:solidFill>
                  <a:schemeClr val="tx1"/>
                </a:solidFill>
                <a:latin typeface="+mn-lt"/>
              </a:rPr>
              <a:t>tradicional</a:t>
            </a:r>
            <a:endParaRPr lang="en-US" sz="2600" dirty="0">
              <a:solidFill>
                <a:schemeClr val="tx1"/>
              </a:solidFill>
              <a:latin typeface="+mn-lt"/>
            </a:endParaRPr>
          </a:p>
        </p:txBody>
      </p:sp>
      <p:sp>
        <p:nvSpPr>
          <p:cNvPr id="4" name="Text Placeholder 3"/>
          <p:cNvSpPr>
            <a:spLocks noGrp="1"/>
          </p:cNvSpPr>
          <p:nvPr>
            <p:ph type="body" sz="quarter" idx="11"/>
          </p:nvPr>
        </p:nvSpPr>
        <p:spPr>
          <a:xfrm>
            <a:off x="6680135" y="5270750"/>
            <a:ext cx="4584050" cy="919611"/>
          </a:xfrm>
        </p:spPr>
        <p:txBody>
          <a:bodyPr/>
          <a:lstStyle/>
          <a:p>
            <a:pPr algn="ctr">
              <a:lnSpc>
                <a:spcPct val="100000"/>
              </a:lnSpc>
            </a:pPr>
            <a:r>
              <a:rPr lang="en-US" sz="2600" dirty="0">
                <a:solidFill>
                  <a:schemeClr val="tx1"/>
                </a:solidFill>
                <a:latin typeface="+mn-lt"/>
              </a:rPr>
              <a:t>Con </a:t>
            </a:r>
            <a:r>
              <a:rPr lang="en-US" sz="2600" dirty="0" err="1">
                <a:solidFill>
                  <a:schemeClr val="tx1"/>
                </a:solidFill>
                <a:latin typeface="+mn-lt"/>
              </a:rPr>
              <a:t>Xamarin.Forms</a:t>
            </a:r>
            <a:r>
              <a:rPr lang="en-US" sz="2600" dirty="0">
                <a:solidFill>
                  <a:schemeClr val="tx1"/>
                </a:solidFill>
                <a:latin typeface="+mn-lt"/>
              </a:rPr>
              <a:t>:</a:t>
            </a:r>
            <a:br>
              <a:rPr lang="en-US" sz="2600" dirty="0">
                <a:solidFill>
                  <a:schemeClr val="tx1"/>
                </a:solidFill>
                <a:latin typeface="+mn-lt"/>
              </a:rPr>
            </a:br>
            <a:r>
              <a:rPr lang="en-US" sz="2176" dirty="0" err="1">
                <a:solidFill>
                  <a:schemeClr val="tx1"/>
                </a:solidFill>
              </a:rPr>
              <a:t>Más</a:t>
            </a:r>
            <a:r>
              <a:rPr lang="en-US" sz="2176" dirty="0">
                <a:solidFill>
                  <a:schemeClr val="tx1"/>
                </a:solidFill>
              </a:rPr>
              <a:t> </a:t>
            </a:r>
            <a:r>
              <a:rPr lang="en-US" sz="2176" dirty="0" err="1">
                <a:solidFill>
                  <a:schemeClr val="tx1"/>
                </a:solidFill>
              </a:rPr>
              <a:t>código</a:t>
            </a:r>
            <a:r>
              <a:rPr lang="en-US" sz="2176" dirty="0">
                <a:solidFill>
                  <a:schemeClr val="tx1"/>
                </a:solidFill>
              </a:rPr>
              <a:t> </a:t>
            </a:r>
            <a:r>
              <a:rPr lang="en-US" sz="2176" dirty="0" err="1">
                <a:solidFill>
                  <a:schemeClr val="tx1"/>
                </a:solidFill>
              </a:rPr>
              <a:t>compartido</a:t>
            </a:r>
            <a:r>
              <a:rPr lang="en-US" sz="2176" dirty="0">
                <a:solidFill>
                  <a:schemeClr val="tx1"/>
                </a:solidFill>
              </a:rPr>
              <a:t>, </a:t>
            </a:r>
            <a:r>
              <a:rPr lang="en-US" sz="2176" dirty="0" err="1">
                <a:solidFill>
                  <a:schemeClr val="tx1"/>
                </a:solidFill>
              </a:rPr>
              <a:t>nativo</a:t>
            </a:r>
            <a:endParaRPr lang="en-US" sz="2600" dirty="0">
              <a:solidFill>
                <a:schemeClr val="tx1"/>
              </a:solidFill>
            </a:endParaRPr>
          </a:p>
        </p:txBody>
      </p:sp>
      <p:grpSp>
        <p:nvGrpSpPr>
          <p:cNvPr id="25" name="Group 24"/>
          <p:cNvGrpSpPr/>
          <p:nvPr/>
        </p:nvGrpSpPr>
        <p:grpSpPr>
          <a:xfrm>
            <a:off x="1020707" y="2530828"/>
            <a:ext cx="4592780" cy="2587043"/>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8" cy="6218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224"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31" name="TextBox 30"/>
            <p:cNvSpPr txBox="1"/>
            <p:nvPr/>
          </p:nvSpPr>
          <p:spPr>
            <a:xfrm>
              <a:off x="6845302" y="2021411"/>
              <a:ext cx="1968498" cy="6218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224" dirty="0">
                  <a:solidFill>
                    <a:schemeClr val="bg1"/>
                  </a:solidFill>
                </a:rPr>
                <a:t>Windows C# UI</a:t>
              </a:r>
            </a:p>
          </p:txBody>
        </p:sp>
        <p:sp>
          <p:nvSpPr>
            <p:cNvPr id="32" name="TextBox 31"/>
            <p:cNvSpPr txBox="1"/>
            <p:nvPr/>
          </p:nvSpPr>
          <p:spPr>
            <a:xfrm>
              <a:off x="4626796" y="2021408"/>
              <a:ext cx="2353424" cy="6218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224" dirty="0">
                  <a:solidFill>
                    <a:schemeClr val="bg1"/>
                  </a:solidFill>
                </a:rPr>
                <a:t>Android C# UI</a:t>
              </a:r>
            </a:p>
          </p:txBody>
        </p:sp>
      </p:grpSp>
      <p:grpSp>
        <p:nvGrpSpPr>
          <p:cNvPr id="7" name="Group 6"/>
          <p:cNvGrpSpPr/>
          <p:nvPr/>
        </p:nvGrpSpPr>
        <p:grpSpPr>
          <a:xfrm>
            <a:off x="1372290" y="1838906"/>
            <a:ext cx="3796762" cy="628048"/>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671406" y="1838906"/>
            <a:ext cx="4592780" cy="3266268"/>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32"/>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00"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78"/>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200" dirty="0">
                  <a:solidFill>
                    <a:schemeClr val="bg1"/>
                  </a:solidFill>
                </a:rPr>
                <a:t>Shared UI Code</a:t>
              </a:r>
            </a:p>
          </p:txBody>
        </p:sp>
      </p:grpSp>
      <p:sp>
        <p:nvSpPr>
          <p:cNvPr id="67" name="TextBox 66"/>
          <p:cNvSpPr txBox="1"/>
          <p:nvPr/>
        </p:nvSpPr>
        <p:spPr>
          <a:xfrm>
            <a:off x="1030438" y="3588112"/>
            <a:ext cx="4583048" cy="69553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00"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84179" y="3945279"/>
            <a:ext cx="10086283" cy="1290857"/>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4298" y="295730"/>
            <a:ext cx="11887878" cy="917445"/>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err="1">
                <a:solidFill>
                  <a:srgbClr val="70ACBB"/>
                </a:solidFill>
              </a:rPr>
              <a:t>Código</a:t>
            </a:r>
            <a:r>
              <a:rPr lang="en-US" sz="2400" dirty="0">
                <a:solidFill>
                  <a:srgbClr val="70ACBB"/>
                </a:solidFill>
              </a:rPr>
              <a:t> </a:t>
            </a:r>
            <a:r>
              <a:rPr lang="en-US" sz="2400" dirty="0" err="1">
                <a:solidFill>
                  <a:srgbClr val="70ACBB"/>
                </a:solidFill>
              </a:rPr>
              <a:t>común</a:t>
            </a:r>
            <a:r>
              <a:rPr lang="en-US" sz="2400" dirty="0">
                <a:solidFill>
                  <a:srgbClr val="70ACBB"/>
                </a:solidFill>
              </a:rPr>
              <a:t> </a:t>
            </a:r>
            <a:r>
              <a:rPr lang="en-US" sz="2400" dirty="0" err="1">
                <a:solidFill>
                  <a:srgbClr val="70ACBB"/>
                </a:solidFill>
              </a:rPr>
              <a:t>compartido</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err="1">
                <a:solidFill>
                  <a:srgbClr val="70ACBB"/>
                </a:solidFill>
              </a:rPr>
              <a:t>Acceso</a:t>
            </a:r>
            <a:r>
              <a:rPr lang="en-US" sz="2400" dirty="0">
                <a:solidFill>
                  <a:srgbClr val="70ACBB"/>
                </a:solidFill>
              </a:rPr>
              <a:t> 100% a APIs </a:t>
            </a:r>
            <a:r>
              <a:rPr lang="en-US" sz="2400" dirty="0" err="1">
                <a:solidFill>
                  <a:srgbClr val="70ACBB"/>
                </a:solidFill>
              </a:rPr>
              <a:t>nativas</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a:solidFill>
                  <a:srgbClr val="70ACBB"/>
                </a:solidFill>
              </a:rPr>
              <a:t>Alto </a:t>
            </a:r>
            <a:r>
              <a:rPr lang="en-US" sz="2400" dirty="0" err="1">
                <a:solidFill>
                  <a:srgbClr val="70ACBB"/>
                </a:solidFill>
              </a:rPr>
              <a:t>rendimiento</a:t>
            </a:r>
            <a:endParaRPr lang="en-US" sz="2400" dirty="0">
              <a:solidFill>
                <a:srgbClr val="70ACBB"/>
              </a:solidFill>
            </a:endParaRPr>
          </a:p>
        </p:txBody>
      </p:sp>
      <p:grpSp>
        <p:nvGrpSpPr>
          <p:cNvPr id="11" name="Group 10"/>
          <p:cNvGrpSpPr/>
          <p:nvPr/>
        </p:nvGrpSpPr>
        <p:grpSpPr>
          <a:xfrm>
            <a:off x="1184181" y="1538275"/>
            <a:ext cx="10078759" cy="4151016"/>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Windows C# UI</a:t>
              </a:r>
            </a:p>
          </p:txBody>
        </p:sp>
        <p:sp>
          <p:nvSpPr>
            <p:cNvPr id="43" name="TextBox 42"/>
            <p:cNvSpPr txBox="1"/>
            <p:nvPr/>
          </p:nvSpPr>
          <p:spPr>
            <a:xfrm>
              <a:off x="3396801" y="2274286"/>
              <a:ext cx="2146268"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Android C# UI</a:t>
              </a:r>
            </a:p>
          </p:txBody>
        </p:sp>
        <p:sp>
          <p:nvSpPr>
            <p:cNvPr id="19" name="TextBox 18"/>
            <p:cNvSpPr txBox="1"/>
            <p:nvPr/>
          </p:nvSpPr>
          <p:spPr>
            <a:xfrm>
              <a:off x="1208990" y="2894802"/>
              <a:ext cx="6521889" cy="910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0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592"/>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199" dirty="0">
                  <a:solidFill>
                    <a:srgbClr val="FFFFFF"/>
                  </a:solidFill>
                </a:rPr>
                <a:t>Linux/Mono</a:t>
              </a:r>
            </a:p>
            <a:p>
              <a:pPr algn="ctr" defTabSz="932316" fontAlgn="base">
                <a:spcBef>
                  <a:spcPct val="0"/>
                </a:spcBef>
                <a:spcAft>
                  <a:spcPct val="0"/>
                </a:spcAft>
              </a:pPr>
              <a:r>
                <a:rPr lang="en-US" sz="1199" dirty="0" err="1">
                  <a:solidFill>
                    <a:srgbClr val="FFFFFF"/>
                  </a:solidFill>
                </a:rPr>
                <a:t>CoreCLR</a:t>
              </a:r>
              <a:endParaRPr lang="en-US" sz="1199"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7"/>
              <a:ext cx="1690917"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Azure</a:t>
              </a:r>
            </a:p>
          </p:txBody>
        </p:sp>
      </p:grpSp>
      <p:sp>
        <p:nvSpPr>
          <p:cNvPr id="50" name="TextBox 49"/>
          <p:cNvSpPr txBox="1"/>
          <p:nvPr/>
        </p:nvSpPr>
        <p:spPr>
          <a:xfrm>
            <a:off x="1198027" y="4067782"/>
            <a:ext cx="10064911" cy="910848"/>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 y="2001213"/>
            <a:ext cx="12434711" cy="2554545"/>
          </a:xfrm>
          <a:prstGeom prst="rect">
            <a:avLst/>
          </a:prstGeom>
          <a:noFill/>
        </p:spPr>
        <p:txBody>
          <a:bodyPr wrap="square" rtlCol="0">
            <a:spAutoFit/>
          </a:bodyPr>
          <a:lstStyle/>
          <a:p>
            <a:pPr algn="ctr"/>
            <a:r>
              <a:rPr lang="en-US" sz="8000" dirty="0">
                <a:latin typeface="Segoe UI" charset="0"/>
                <a:ea typeface="Segoe UI" charset="0"/>
                <a:cs typeface="Segoe UI" charset="0"/>
              </a:rPr>
              <a:t>Xamarin </a:t>
            </a:r>
            <a:r>
              <a:rPr lang="en-US" sz="8000" dirty="0" err="1">
                <a:latin typeface="Segoe UI" charset="0"/>
                <a:ea typeface="Segoe UI" charset="0"/>
                <a:cs typeface="Segoe UI" charset="0"/>
              </a:rPr>
              <a:t>ahora</a:t>
            </a:r>
            <a:r>
              <a:rPr lang="en-US" sz="8000" dirty="0">
                <a:latin typeface="Segoe UI" charset="0"/>
                <a:ea typeface="Segoe UI" charset="0"/>
                <a:cs typeface="Segoe UI" charset="0"/>
              </a:rPr>
              <a:t> </a:t>
            </a:r>
            <a:r>
              <a:rPr lang="en-US" sz="8000" b="1" dirty="0">
                <a:latin typeface="Segoe UI" charset="0"/>
                <a:ea typeface="Segoe UI" charset="0"/>
                <a:cs typeface="Segoe UI" charset="0"/>
              </a:rPr>
              <a:t>gratis</a:t>
            </a:r>
            <a:r>
              <a:rPr lang="en-US" sz="8000" dirty="0">
                <a:latin typeface="Segoe UI" charset="0"/>
                <a:ea typeface="Segoe UI" charset="0"/>
                <a:cs typeface="Segoe UI" charset="0"/>
              </a:rPr>
              <a:t> e </a:t>
            </a:r>
            <a:r>
              <a:rPr lang="en-US" sz="8000" dirty="0" err="1">
                <a:latin typeface="Segoe UI" charset="0"/>
                <a:ea typeface="Segoe UI" charset="0"/>
                <a:cs typeface="Segoe UI" charset="0"/>
              </a:rPr>
              <a:t>incluido</a:t>
            </a:r>
            <a:r>
              <a:rPr lang="en-US" sz="8000" dirty="0">
                <a:latin typeface="Segoe UI" charset="0"/>
                <a:ea typeface="Segoe UI" charset="0"/>
                <a:cs typeface="Segoe UI" charset="0"/>
              </a:rPr>
              <a:t> </a:t>
            </a:r>
            <a:r>
              <a:rPr lang="en-US" sz="8000" dirty="0" err="1">
                <a:latin typeface="Segoe UI" charset="0"/>
                <a:ea typeface="Segoe UI" charset="0"/>
                <a:cs typeface="Segoe UI" charset="0"/>
              </a:rPr>
              <a:t>en</a:t>
            </a:r>
            <a:r>
              <a:rPr lang="en-US" sz="8000"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998" y="600934"/>
            <a:ext cx="11191240" cy="1165754"/>
          </a:xfrm>
        </p:spPr>
        <p:txBody>
          <a:bodyPr/>
          <a:lstStyle/>
          <a:p>
            <a:r>
              <a:rPr lang="en-US" sz="5984" dirty="0" err="1"/>
              <a:t>Rendimiento</a:t>
            </a:r>
            <a:r>
              <a:rPr lang="en-US" sz="5984" dirty="0"/>
              <a:t> </a:t>
            </a:r>
            <a:r>
              <a:rPr lang="en-US" sz="5984" dirty="0" err="1"/>
              <a:t>nativo</a:t>
            </a:r>
            <a:endParaRPr lang="en-US" sz="5984" dirty="0"/>
          </a:p>
        </p:txBody>
      </p:sp>
      <p:sp>
        <p:nvSpPr>
          <p:cNvPr id="3" name="Text Placeholder 2"/>
          <p:cNvSpPr>
            <a:spLocks noGrp="1"/>
          </p:cNvSpPr>
          <p:nvPr>
            <p:ph type="body" sz="quarter" idx="10"/>
          </p:nvPr>
        </p:nvSpPr>
        <p:spPr>
          <a:xfrm>
            <a:off x="656428" y="4668606"/>
            <a:ext cx="5485621" cy="1403461"/>
          </a:xfrm>
        </p:spPr>
        <p:txBody>
          <a:bodyPr/>
          <a:lstStyle/>
          <a:p>
            <a:pPr lvl="1">
              <a:lnSpc>
                <a:spcPct val="110000"/>
              </a:lnSpc>
              <a:spcBef>
                <a:spcPts val="1224"/>
              </a:spcBef>
            </a:pPr>
            <a:r>
              <a:rPr lang="en-US" sz="2400" dirty="0" err="1">
                <a:solidFill>
                  <a:srgbClr val="7E5DBE"/>
                </a:solidFill>
                <a:cs typeface="Segoe UI" panose="020B0502040204020203" pitchFamily="34" charset="0"/>
              </a:rPr>
              <a:t>Xamarin.iOS</a:t>
            </a:r>
            <a:r>
              <a:rPr lang="en-US" sz="2400" dirty="0">
                <a:latin typeface="+mj-lt"/>
                <a:cs typeface="Segoe UI" panose="020B0502040204020203" pitchFamily="34" charset="0"/>
              </a:rPr>
              <a:t> </a:t>
            </a:r>
            <a:r>
              <a:rPr lang="en-US" sz="2400" dirty="0" err="1">
                <a:latin typeface="+mj-lt"/>
                <a:cs typeface="Segoe UI" panose="020B0502040204020203" pitchFamily="34" charset="0"/>
              </a:rPr>
              <a:t>usa</a:t>
            </a:r>
            <a:r>
              <a:rPr lang="en-US" sz="2400" dirty="0">
                <a:latin typeface="+mj-lt"/>
                <a:cs typeface="Segoe UI" panose="020B0502040204020203" pitchFamily="34" charset="0"/>
              </a:rPr>
              <a:t> la </a:t>
            </a:r>
            <a:r>
              <a:rPr lang="en-US" sz="2400" dirty="0" err="1">
                <a:latin typeface="+mj-lt"/>
                <a:cs typeface="Segoe UI" panose="020B0502040204020203" pitchFamily="34" charset="0"/>
              </a:rPr>
              <a:t>compilación</a:t>
            </a:r>
            <a:r>
              <a:rPr lang="en-US" sz="2400" dirty="0">
                <a:latin typeface="+mj-lt"/>
                <a:cs typeface="Segoe UI" panose="020B0502040204020203" pitchFamily="34" charset="0"/>
              </a:rPr>
              <a:t> Ahead Of Time (AOT) para </a:t>
            </a:r>
            <a:r>
              <a:rPr lang="en-US" sz="2400" dirty="0" err="1">
                <a:latin typeface="+mj-lt"/>
                <a:cs typeface="Segoe UI" panose="020B0502040204020203" pitchFamily="34" charset="0"/>
              </a:rPr>
              <a:t>crear</a:t>
            </a:r>
            <a:r>
              <a:rPr lang="en-US" sz="2400" dirty="0">
                <a:latin typeface="+mj-lt"/>
                <a:cs typeface="Segoe UI" panose="020B0502040204020203" pitchFamily="34" charset="0"/>
              </a:rPr>
              <a:t> un </a:t>
            </a:r>
            <a:r>
              <a:rPr lang="en-US" sz="2400" dirty="0" err="1">
                <a:latin typeface="+mj-lt"/>
                <a:cs typeface="Segoe UI" panose="020B0502040204020203" pitchFamily="34" charset="0"/>
              </a:rPr>
              <a:t>binario</a:t>
            </a:r>
            <a:r>
              <a:rPr lang="en-US" sz="2400"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6370617" y="4668605"/>
            <a:ext cx="5485621" cy="1403461"/>
          </a:xfrm>
        </p:spPr>
        <p:txBody>
          <a:bodyPr/>
          <a:lstStyle/>
          <a:p>
            <a:pPr marL="230149" lvl="1" defTabSz="456935">
              <a:lnSpc>
                <a:spcPct val="110000"/>
              </a:lnSpc>
              <a:defRPr/>
            </a:pPr>
            <a:r>
              <a:rPr lang="en-US" sz="2400" dirty="0" err="1">
                <a:solidFill>
                  <a:srgbClr val="66B11F"/>
                </a:solidFill>
                <a:cs typeface="Segoe UI" panose="020B0502040204020203" pitchFamily="34" charset="0"/>
              </a:rPr>
              <a:t>Xamarin.Android</a:t>
            </a:r>
            <a:r>
              <a:rPr lang="en-US" sz="2400" dirty="0">
                <a:latin typeface="+mj-lt"/>
                <a:cs typeface="Segoe UI" panose="020B0502040204020203" pitchFamily="34" charset="0"/>
              </a:rPr>
              <a:t> </a:t>
            </a:r>
            <a:r>
              <a:rPr lang="en-US" sz="2400" dirty="0" err="1">
                <a:latin typeface="+mj-lt"/>
                <a:cs typeface="Segoe UI" panose="020B0502040204020203" pitchFamily="34" charset="0"/>
              </a:rPr>
              <a:t>toma</a:t>
            </a:r>
            <a:r>
              <a:rPr lang="en-US" sz="2400" dirty="0">
                <a:latin typeface="+mj-lt"/>
                <a:cs typeface="Segoe UI" panose="020B0502040204020203" pitchFamily="34" charset="0"/>
              </a:rPr>
              <a:t> </a:t>
            </a:r>
            <a:r>
              <a:rPr lang="en-US" sz="2400" dirty="0" err="1">
                <a:latin typeface="+mj-lt"/>
                <a:cs typeface="Segoe UI" panose="020B0502040204020203" pitchFamily="34" charset="0"/>
              </a:rPr>
              <a:t>ventaja</a:t>
            </a:r>
            <a:r>
              <a:rPr lang="en-US" sz="2400" dirty="0">
                <a:latin typeface="+mj-lt"/>
                <a:cs typeface="Segoe UI" panose="020B0502040204020203" pitchFamily="34" charset="0"/>
              </a:rPr>
              <a:t> de  la </a:t>
            </a:r>
            <a:r>
              <a:rPr lang="en-US" sz="2400" dirty="0" err="1">
                <a:latin typeface="+mj-lt"/>
                <a:cs typeface="Segoe UI" panose="020B0502040204020203" pitchFamily="34" charset="0"/>
              </a:rPr>
              <a:t>compilación</a:t>
            </a:r>
            <a:r>
              <a:rPr lang="en-US" sz="2400" dirty="0">
                <a:latin typeface="+mj-lt"/>
                <a:cs typeface="Segoe UI" panose="020B0502040204020203" pitchFamily="34" charset="0"/>
              </a:rPr>
              <a:t> Just In Time (JIT) </a:t>
            </a:r>
            <a:r>
              <a:rPr lang="en-US" sz="2400" dirty="0" err="1">
                <a:latin typeface="+mj-lt"/>
                <a:cs typeface="Segoe UI" panose="020B0502040204020203" pitchFamily="34" charset="0"/>
              </a:rPr>
              <a:t>en</a:t>
            </a:r>
            <a:r>
              <a:rPr lang="en-US" sz="2400" dirty="0">
                <a:latin typeface="+mj-lt"/>
                <a:cs typeface="Segoe UI" panose="020B0502040204020203" pitchFamily="34" charset="0"/>
              </a:rPr>
              <a:t> </a:t>
            </a:r>
            <a:r>
              <a:rPr lang="en-US" sz="2400" dirty="0" err="1">
                <a:latin typeface="+mj-lt"/>
                <a:cs typeface="Segoe UI" panose="020B0502040204020203" pitchFamily="34" charset="0"/>
              </a:rPr>
              <a:t>dispositivos</a:t>
            </a:r>
            <a:r>
              <a:rPr lang="en-US" sz="2400" dirty="0">
                <a:latin typeface="+mj-lt"/>
                <a:cs typeface="Segoe UI" panose="020B0502040204020203" pitchFamily="34" charset="0"/>
              </a:rPr>
              <a:t> Android.</a:t>
            </a:r>
          </a:p>
        </p:txBody>
      </p:sp>
      <p:grpSp>
        <p:nvGrpSpPr>
          <p:cNvPr id="6" name="Group 5"/>
          <p:cNvGrpSpPr/>
          <p:nvPr/>
        </p:nvGrpSpPr>
        <p:grpSpPr>
          <a:xfrm>
            <a:off x="797691" y="1905226"/>
            <a:ext cx="10815573" cy="262484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506560" y="51294"/>
            <a:ext cx="11191240" cy="1165754"/>
          </a:xfrm>
        </p:spPr>
        <p:txBody>
          <a:bodyPr/>
          <a:lstStyle/>
          <a:p>
            <a:r>
              <a:rPr lang="en-US" sz="5440" dirty="0"/>
              <a:t>Open Source – </a:t>
            </a:r>
            <a:r>
              <a:rPr lang="en-US" sz="5440" dirty="0" err="1"/>
              <a:t>open.xamarin.com</a:t>
            </a:r>
            <a:endParaRPr lang="en-US" sz="5440" dirty="0"/>
          </a:p>
        </p:txBody>
      </p:sp>
      <p:pic>
        <p:nvPicPr>
          <p:cNvPr id="3" name="Picture 2"/>
          <p:cNvPicPr>
            <a:picLocks noChangeAspect="1"/>
          </p:cNvPicPr>
          <p:nvPr/>
        </p:nvPicPr>
        <p:blipFill>
          <a:blip r:embed="rId3"/>
          <a:stretch>
            <a:fillRect/>
          </a:stretch>
        </p:blipFill>
        <p:spPr>
          <a:xfrm>
            <a:off x="882" y="1217048"/>
            <a:ext cx="12434711" cy="6339682"/>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2" y="280106"/>
            <a:ext cx="11191240" cy="1165754"/>
          </a:xfrm>
        </p:spPr>
        <p:txBody>
          <a:bodyPr/>
          <a:lstStyle/>
          <a:p>
            <a:r>
              <a:rPr lang="en-US" dirty="0"/>
              <a:t>Open Source</a:t>
            </a:r>
          </a:p>
        </p:txBody>
      </p:sp>
      <p:sp>
        <p:nvSpPr>
          <p:cNvPr id="4" name="TextBox 3"/>
          <p:cNvSpPr txBox="1"/>
          <p:nvPr/>
        </p:nvSpPr>
        <p:spPr>
          <a:xfrm>
            <a:off x="423662" y="1588183"/>
            <a:ext cx="8769062" cy="5115246"/>
          </a:xfrm>
          <a:prstGeom prst="rect">
            <a:avLst/>
          </a:prstGeom>
          <a:noFill/>
        </p:spPr>
        <p:txBody>
          <a:bodyPr wrap="square" rtlCol="0">
            <a:spAutoFit/>
          </a:bodyPr>
          <a:lstStyle/>
          <a:p>
            <a:pPr marL="349732" indent="-349732">
              <a:buFont typeface="Arial" charset="0"/>
              <a:buChar char="•"/>
            </a:pPr>
            <a:r>
              <a:rPr lang="en-US" sz="4080" dirty="0" err="1">
                <a:latin typeface="Segoe UI" charset="0"/>
                <a:ea typeface="Segoe UI" charset="0"/>
                <a:cs typeface="Segoe UI" charset="0"/>
              </a:rPr>
              <a:t>Xamarin.iOS</a:t>
            </a: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Xamarin.Mac</a:t>
            </a: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Xamarin.Android</a:t>
            </a:r>
            <a:endParaRPr lang="en-US" sz="4080" dirty="0">
              <a:latin typeface="Segoe UI" charset="0"/>
              <a:ea typeface="Segoe UI" charset="0"/>
              <a:cs typeface="Segoe UI" charset="0"/>
            </a:endParaRPr>
          </a:p>
          <a:p>
            <a:pPr marL="349732" indent="-349732">
              <a:buFont typeface="Arial" charset="0"/>
              <a:buChar char="•"/>
            </a:pPr>
            <a:r>
              <a:rPr lang="en-US" sz="4080" dirty="0">
                <a:latin typeface="Segoe UI" charset="0"/>
                <a:ea typeface="Segoe UI" charset="0"/>
                <a:cs typeface="Segoe UI" charset="0"/>
              </a:rPr>
              <a:t>Xamarin.Forms</a:t>
            </a:r>
          </a:p>
          <a:p>
            <a:pPr marL="349732" indent="-349732">
              <a:buFont typeface="Arial" charset="0"/>
              <a:buChar char="•"/>
            </a:pPr>
            <a:r>
              <a:rPr lang="en-US" sz="4080" dirty="0">
                <a:latin typeface="Segoe UI" charset="0"/>
                <a:ea typeface="Segoe UI" charset="0"/>
                <a:cs typeface="Segoe UI" charset="0"/>
              </a:rPr>
              <a:t>Bindings &amp; Plugins</a:t>
            </a:r>
          </a:p>
          <a:p>
            <a:pPr marL="349732" indent="-349732">
              <a:buFont typeface="Arial" charset="0"/>
              <a:buChar char="•"/>
            </a:pP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Cómo</a:t>
            </a:r>
            <a:r>
              <a:rPr lang="en-US" sz="4080" dirty="0">
                <a:latin typeface="Segoe UI" charset="0"/>
                <a:ea typeface="Segoe UI" charset="0"/>
                <a:cs typeface="Segoe UI" charset="0"/>
              </a:rPr>
              <a:t> </a:t>
            </a:r>
            <a:r>
              <a:rPr lang="en-US" sz="4080" dirty="0" err="1">
                <a:latin typeface="Segoe UI" charset="0"/>
                <a:ea typeface="Segoe UI" charset="0"/>
                <a:cs typeface="Segoe UI" charset="0"/>
              </a:rPr>
              <a:t>arrancar</a:t>
            </a: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Guías</a:t>
            </a:r>
            <a:r>
              <a:rPr lang="en-US" sz="4080" dirty="0">
                <a:latin typeface="Segoe UI" charset="0"/>
                <a:ea typeface="Segoe UI" charset="0"/>
                <a:cs typeface="Segoe UI" charset="0"/>
              </a:rPr>
              <a:t> de </a:t>
            </a:r>
            <a:r>
              <a:rPr lang="en-US" sz="4080" dirty="0" err="1">
                <a:latin typeface="Segoe UI" charset="0"/>
                <a:ea typeface="Segoe UI" charset="0"/>
                <a:cs typeface="Segoe UI" charset="0"/>
              </a:rPr>
              <a:t>contribución</a:t>
            </a:r>
            <a:endParaRPr lang="en-US" sz="4080" dirty="0">
              <a:latin typeface="Segoe UI" charset="0"/>
              <a:ea typeface="Segoe UI" charset="0"/>
              <a:cs typeface="Segoe UI" charset="0"/>
            </a:endParaRPr>
          </a:p>
        </p:txBody>
      </p:sp>
      <p:pic>
        <p:nvPicPr>
          <p:cNvPr id="5" name="Picture 4"/>
          <p:cNvPicPr>
            <a:picLocks noChangeAspect="1"/>
          </p:cNvPicPr>
          <p:nvPr/>
        </p:nvPicPr>
        <p:blipFill>
          <a:blip r:embed="rId2"/>
          <a:stretch>
            <a:fillRect/>
          </a:stretch>
        </p:blipFill>
        <p:spPr>
          <a:xfrm>
            <a:off x="6715012" y="0"/>
            <a:ext cx="13457812" cy="6994525"/>
          </a:xfrm>
          <a:prstGeom prst="rect">
            <a:avLst/>
          </a:prstGeom>
        </p:spPr>
      </p:pic>
    </p:spTree>
    <p:extLst>
      <p:ext uri="{BB962C8B-B14F-4D97-AF65-F5344CB8AC3E}">
        <p14:creationId xmlns:p14="http://schemas.microsoft.com/office/powerpoint/2010/main" val="10276547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7200" dirty="0"/>
              <a:t>Taller </a:t>
            </a:r>
            <a:r>
              <a:rPr lang="es-ES_tradnl" sz="7200" dirty="0" err="1"/>
              <a:t>Xamarin</a:t>
            </a:r>
            <a:endParaRPr lang="es-ES_tradnl" sz="7200" dirty="0"/>
          </a:p>
        </p:txBody>
      </p:sp>
      <p:sp>
        <p:nvSpPr>
          <p:cNvPr id="3" name="Marcador de texto 2"/>
          <p:cNvSpPr>
            <a:spLocks noGrp="1"/>
          </p:cNvSpPr>
          <p:nvPr>
            <p:ph type="body" sz="quarter" idx="14"/>
          </p:nvPr>
        </p:nvSpPr>
        <p:spPr/>
        <p:txBody>
          <a:bodyPr/>
          <a:lstStyle/>
          <a:p>
            <a:r>
              <a:rPr lang="es-ES_tradnl" sz="1600" dirty="0"/>
              <a:t>Javier Suárez</a:t>
            </a:r>
          </a:p>
          <a:p>
            <a:r>
              <a:rPr lang="es-ES_tradnl" sz="1600" dirty="0"/>
              <a:t>Josué Yeray</a:t>
            </a:r>
          </a:p>
          <a:p>
            <a:r>
              <a:rPr lang="es-ES_tradnl" sz="1600" dirty="0"/>
              <a:t>Marcos Cobeña</a:t>
            </a:r>
          </a:p>
          <a:p>
            <a:r>
              <a:rPr lang="es-ES_tradnl" sz="1600" dirty="0"/>
              <a:t>Rafa Serna</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 y="1"/>
            <a:ext cx="12434711" cy="766066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322852" y="407060"/>
            <a:ext cx="3541672" cy="1165754"/>
          </a:xfrm>
        </p:spPr>
        <p:txBody>
          <a:bodyPr/>
          <a:lstStyle/>
          <a:p>
            <a:r>
              <a:rPr lang="en-US" sz="6528" dirty="0"/>
              <a:t>C# </a:t>
            </a:r>
            <a:r>
              <a:rPr lang="en-US" sz="6528" dirty="0" err="1"/>
              <a:t>mola</a:t>
            </a:r>
            <a:endParaRPr lang="en-US" sz="6528" dirty="0"/>
          </a:p>
        </p:txBody>
      </p:sp>
      <p:sp>
        <p:nvSpPr>
          <p:cNvPr id="12" name="Title 1"/>
          <p:cNvSpPr txBox="1">
            <a:spLocks/>
          </p:cNvSpPr>
          <p:nvPr/>
        </p:nvSpPr>
        <p:spPr>
          <a:xfrm>
            <a:off x="8690376" y="3878415"/>
            <a:ext cx="3541672" cy="1739409"/>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6528" b="1" dirty="0"/>
              <a:t>Y lo </a:t>
            </a:r>
            <a:r>
              <a:rPr lang="en-US" sz="6528" b="1" dirty="0" err="1"/>
              <a:t>sabes</a:t>
            </a:r>
            <a:r>
              <a:rPr lang="en-US" sz="6528" b="1" dirty="0"/>
              <a:t>!</a:t>
            </a:r>
          </a:p>
        </p:txBody>
      </p:sp>
    </p:spTree>
    <p:extLst>
      <p:ext uri="{BB962C8B-B14F-4D97-AF65-F5344CB8AC3E}">
        <p14:creationId xmlns:p14="http://schemas.microsoft.com/office/powerpoint/2010/main" val="1498350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17" y="173909"/>
            <a:ext cx="11191240" cy="1165754"/>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62526" y="1377772"/>
            <a:ext cx="4621861" cy="1328259"/>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36869" y="5144776"/>
            <a:ext cx="4621861" cy="1330715"/>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2527" y="3173407"/>
            <a:ext cx="4596203" cy="1503995"/>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547040" y="1665218"/>
            <a:ext cx="4537473" cy="753460"/>
          </a:xfrm>
          <a:prstGeom prst="rect">
            <a:avLst/>
          </a:prstGeom>
          <a:noFill/>
        </p:spPr>
        <p:txBody>
          <a:bodyPr wrap="square" lIns="186521" tIns="149217" rIns="186521" bIns="149217" rtlCol="0">
            <a:spAutoFit/>
          </a:bodyPr>
          <a:lstStyle/>
          <a:p>
            <a:pPr>
              <a:lnSpc>
                <a:spcPct val="90000"/>
              </a:lnSpc>
              <a:spcAft>
                <a:spcPts val="612"/>
              </a:spcAft>
            </a:pPr>
            <a:r>
              <a:rPr lang="en-US" sz="3264" dirty="0">
                <a:gradFill>
                  <a:gsLst>
                    <a:gs pos="2917">
                      <a:schemeClr val="tx1"/>
                    </a:gs>
                    <a:gs pos="30000">
                      <a:schemeClr val="tx1"/>
                    </a:gs>
                  </a:gsLst>
                  <a:lin ang="5400000" scaled="0"/>
                </a:gradFill>
              </a:rPr>
              <a:t>LINQ</a:t>
            </a:r>
          </a:p>
        </p:txBody>
      </p:sp>
      <p:sp>
        <p:nvSpPr>
          <p:cNvPr id="7" name="TextBox 6"/>
          <p:cNvSpPr txBox="1"/>
          <p:nvPr/>
        </p:nvSpPr>
        <p:spPr>
          <a:xfrm>
            <a:off x="6547039" y="3548719"/>
            <a:ext cx="5616320" cy="753460"/>
          </a:xfrm>
          <a:prstGeom prst="rect">
            <a:avLst/>
          </a:prstGeom>
          <a:noFill/>
        </p:spPr>
        <p:txBody>
          <a:bodyPr wrap="square" lIns="186521" tIns="149217" rIns="186521" bIns="149217" rtlCol="0">
            <a:spAutoFit/>
          </a:bodyPr>
          <a:lstStyle/>
          <a:p>
            <a:pPr>
              <a:lnSpc>
                <a:spcPct val="90000"/>
              </a:lnSpc>
              <a:spcAft>
                <a:spcPts val="612"/>
              </a:spcAft>
            </a:pPr>
            <a:r>
              <a:rPr lang="en-US" sz="3264" dirty="0">
                <a:gradFill>
                  <a:gsLst>
                    <a:gs pos="2917">
                      <a:schemeClr val="tx1"/>
                    </a:gs>
                    <a:gs pos="30000">
                      <a:schemeClr val="tx1"/>
                    </a:gs>
                  </a:gsLst>
                  <a:lin ang="5400000" scaled="0"/>
                </a:gradFill>
              </a:rPr>
              <a:t>XML</a:t>
            </a:r>
          </a:p>
        </p:txBody>
      </p:sp>
      <p:sp>
        <p:nvSpPr>
          <p:cNvPr id="8" name="TextBox 7"/>
          <p:cNvSpPr txBox="1"/>
          <p:nvPr/>
        </p:nvSpPr>
        <p:spPr>
          <a:xfrm>
            <a:off x="6547039" y="5432221"/>
            <a:ext cx="5616320" cy="1205570"/>
          </a:xfrm>
          <a:prstGeom prst="rect">
            <a:avLst/>
          </a:prstGeom>
          <a:noFill/>
        </p:spPr>
        <p:txBody>
          <a:bodyPr wrap="square" lIns="186521" tIns="149217" rIns="186521" bIns="149217" rtlCol="0">
            <a:spAutoFit/>
          </a:bodyPr>
          <a:lstStyle/>
          <a:p>
            <a:pPr>
              <a:lnSpc>
                <a:spcPct val="90000"/>
              </a:lnSpc>
              <a:spcAft>
                <a:spcPts val="612"/>
              </a:spcAft>
            </a:pPr>
            <a:r>
              <a:rPr lang="en-US" sz="3264" dirty="0" err="1">
                <a:gradFill>
                  <a:gsLst>
                    <a:gs pos="2917">
                      <a:schemeClr val="tx1"/>
                    </a:gs>
                    <a:gs pos="30000">
                      <a:schemeClr val="tx1"/>
                    </a:gs>
                  </a:gsLst>
                  <a:lin ang="5400000" scaled="0"/>
                </a:gradFill>
              </a:rPr>
              <a:t>Gestión</a:t>
            </a:r>
            <a:r>
              <a:rPr lang="en-US" sz="3264" dirty="0">
                <a:gradFill>
                  <a:gsLst>
                    <a:gs pos="2917">
                      <a:schemeClr val="tx1"/>
                    </a:gs>
                    <a:gs pos="30000">
                      <a:schemeClr val="tx1"/>
                    </a:gs>
                  </a:gsLst>
                  <a:lin ang="5400000" scaled="0"/>
                </a:gradFill>
              </a:rPr>
              <a:t> de </a:t>
            </a:r>
            <a:r>
              <a:rPr lang="en-US" sz="3264" dirty="0" err="1">
                <a:gradFill>
                  <a:gsLst>
                    <a:gs pos="2917">
                      <a:schemeClr val="tx1"/>
                    </a:gs>
                    <a:gs pos="30000">
                      <a:schemeClr val="tx1"/>
                    </a:gs>
                  </a:gsLst>
                  <a:lin ang="5400000" scaled="0"/>
                </a:gradFill>
              </a:rPr>
              <a:t>eventos</a:t>
            </a:r>
            <a:r>
              <a:rPr lang="en-US" sz="3264" dirty="0">
                <a:gradFill>
                  <a:gsLst>
                    <a:gs pos="2917">
                      <a:schemeClr val="tx1"/>
                    </a:gs>
                    <a:gs pos="30000">
                      <a:schemeClr val="tx1"/>
                    </a:gs>
                  </a:gsLst>
                  <a:lin ang="5400000" scaled="0"/>
                </a:gradFill>
              </a:rPr>
              <a:t> y </a:t>
            </a:r>
            <a:r>
              <a:rPr lang="en-US" sz="3264" dirty="0" err="1">
                <a:gradFill>
                  <a:gsLst>
                    <a:gs pos="2917">
                      <a:schemeClr val="tx1"/>
                    </a:gs>
                    <a:gs pos="30000">
                      <a:schemeClr val="tx1"/>
                    </a:gs>
                  </a:gsLst>
                  <a:lin ang="5400000" scaled="0"/>
                </a:gradFill>
              </a:rPr>
              <a:t>delegados</a:t>
            </a:r>
            <a:endParaRPr lang="en-US" sz="3264"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923" y="76920"/>
            <a:ext cx="11191240" cy="1165754"/>
          </a:xfrm>
        </p:spPr>
        <p:txBody>
          <a:bodyPr/>
          <a:lstStyle/>
          <a:p>
            <a:r>
              <a:rPr lang="en-US" dirty="0" err="1"/>
              <a:t>Async</a:t>
            </a:r>
            <a:r>
              <a:rPr lang="en-US" dirty="0"/>
              <a:t>/Await</a:t>
            </a:r>
          </a:p>
        </p:txBody>
      </p:sp>
      <p:sp>
        <p:nvSpPr>
          <p:cNvPr id="3" name="TextBox 2"/>
          <p:cNvSpPr txBox="1"/>
          <p:nvPr/>
        </p:nvSpPr>
        <p:spPr>
          <a:xfrm>
            <a:off x="1702933" y="5987285"/>
            <a:ext cx="9032976" cy="594650"/>
          </a:xfrm>
          <a:prstGeom prst="rect">
            <a:avLst/>
          </a:prstGeom>
          <a:noFill/>
        </p:spPr>
        <p:txBody>
          <a:bodyPr wrap="square" rtlCol="0">
            <a:spAutoFit/>
          </a:bodyPr>
          <a:lstStyle/>
          <a:p>
            <a:pPr algn="ctr"/>
            <a:r>
              <a:rPr lang="en-US" sz="3264" dirty="0" err="1">
                <a:solidFill>
                  <a:schemeClr val="bg1">
                    <a:lumMod val="50000"/>
                  </a:schemeClr>
                </a:solidFill>
                <a:cs typeface="Helvetica" panose="020B0604020202020204" pitchFamily="34" charset="0"/>
              </a:rPr>
              <a:t>Código</a:t>
            </a:r>
            <a:r>
              <a:rPr lang="en-US" sz="3264" dirty="0">
                <a:solidFill>
                  <a:schemeClr val="bg1">
                    <a:lumMod val="50000"/>
                  </a:schemeClr>
                </a:solidFill>
                <a:cs typeface="Helvetica" panose="020B0604020202020204" pitchFamily="34" charset="0"/>
              </a:rPr>
              <a:t> </a:t>
            </a:r>
            <a:r>
              <a:rPr lang="en-US" sz="3264" dirty="0" err="1">
                <a:solidFill>
                  <a:schemeClr val="bg1">
                    <a:lumMod val="50000"/>
                  </a:schemeClr>
                </a:solidFill>
                <a:cs typeface="Helvetica" panose="020B0604020202020204" pitchFamily="34" charset="0"/>
              </a:rPr>
              <a:t>más</a:t>
            </a:r>
            <a:r>
              <a:rPr lang="en-US" sz="3264" dirty="0">
                <a:solidFill>
                  <a:schemeClr val="bg1">
                    <a:lumMod val="50000"/>
                  </a:schemeClr>
                </a:solidFill>
                <a:cs typeface="Helvetica" panose="020B0604020202020204" pitchFamily="34" charset="0"/>
              </a:rPr>
              <a:t> simple, </a:t>
            </a:r>
            <a:r>
              <a:rPr lang="en-US" sz="3264" dirty="0" err="1">
                <a:solidFill>
                  <a:schemeClr val="bg1">
                    <a:lumMod val="50000"/>
                  </a:schemeClr>
                </a:solidFill>
                <a:cs typeface="Helvetica" panose="020B0604020202020204" pitchFamily="34" charset="0"/>
              </a:rPr>
              <a:t>mantenimiento</a:t>
            </a:r>
            <a:endParaRPr lang="en-US" sz="3264" dirty="0">
              <a:solidFill>
                <a:schemeClr val="bg1">
                  <a:lumMod val="50000"/>
                </a:schemeClr>
              </a:solidFill>
              <a:cs typeface="Helvetica" panose="020B0604020202020204" pitchFamily="34" charset="0"/>
            </a:endParaRP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62696" y="1397970"/>
            <a:ext cx="7513448" cy="442873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4410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228" y="357451"/>
            <a:ext cx="11191240" cy="1165754"/>
          </a:xfrm>
        </p:spPr>
        <p:txBody>
          <a:bodyPr/>
          <a:lstStyle/>
          <a:p>
            <a:r>
              <a:rPr lang="en-US" sz="4896" dirty="0"/>
              <a:t>Android </a:t>
            </a:r>
            <a:r>
              <a:rPr lang="en-US" sz="4896" dirty="0" err="1"/>
              <a:t>ItemClick</a:t>
            </a:r>
            <a:r>
              <a:rPr lang="en-US" sz="4896" dirty="0"/>
              <a:t>, ¿</a:t>
            </a:r>
            <a:r>
              <a:rPr lang="en-US" sz="4896" dirty="0" err="1"/>
              <a:t>ves</a:t>
            </a:r>
            <a:r>
              <a:rPr lang="en-US" sz="4896" dirty="0"/>
              <a:t> </a:t>
            </a:r>
            <a:r>
              <a:rPr lang="en-US" sz="4896" dirty="0" err="1"/>
              <a:t>diferencias</a:t>
            </a:r>
            <a:r>
              <a:rPr lang="en-US" sz="4896" dirty="0"/>
              <a:t>?</a:t>
            </a:r>
          </a:p>
        </p:txBody>
      </p:sp>
      <p:sp>
        <p:nvSpPr>
          <p:cNvPr id="7" name="TextBox 6"/>
          <p:cNvSpPr txBox="1"/>
          <p:nvPr/>
        </p:nvSpPr>
        <p:spPr>
          <a:xfrm>
            <a:off x="7453408" y="1328242"/>
            <a:ext cx="3494715" cy="594650"/>
          </a:xfrm>
          <a:prstGeom prst="rect">
            <a:avLst/>
          </a:prstGeom>
          <a:noFill/>
        </p:spPr>
        <p:txBody>
          <a:bodyPr wrap="square" rtlCol="0">
            <a:spAutoFit/>
          </a:bodyPr>
          <a:lstStyle/>
          <a:p>
            <a:pPr algn="ctr"/>
            <a:r>
              <a:rPr lang="en-US" sz="3264" dirty="0">
                <a:solidFill>
                  <a:schemeClr val="bg1">
                    <a:lumMod val="50000"/>
                  </a:schemeClr>
                </a:solidFill>
                <a:cs typeface="Helvetica" panose="020B0604020202020204" pitchFamily="34" charset="0"/>
              </a:rPr>
              <a:t>C# con Xamarin</a:t>
            </a:r>
          </a:p>
        </p:txBody>
      </p:sp>
      <p:sp>
        <p:nvSpPr>
          <p:cNvPr id="8" name="TextBox 7"/>
          <p:cNvSpPr txBox="1"/>
          <p:nvPr/>
        </p:nvSpPr>
        <p:spPr>
          <a:xfrm>
            <a:off x="1342809" y="1328240"/>
            <a:ext cx="3494715" cy="594650"/>
          </a:xfrm>
          <a:prstGeom prst="rect">
            <a:avLst/>
          </a:prstGeom>
          <a:noFill/>
        </p:spPr>
        <p:txBody>
          <a:bodyPr wrap="square" rtlCol="0">
            <a:spAutoFit/>
          </a:bodyPr>
          <a:lstStyle/>
          <a:p>
            <a:pPr algn="ctr"/>
            <a:r>
              <a:rPr lang="en-US" sz="3264"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5481" y="2117013"/>
            <a:ext cx="5629367" cy="174625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313065" y="4339106"/>
            <a:ext cx="5775407" cy="594650"/>
          </a:xfrm>
          <a:prstGeom prst="rect">
            <a:avLst/>
          </a:prstGeom>
          <a:noFill/>
        </p:spPr>
        <p:txBody>
          <a:bodyPr wrap="square" rtlCol="0">
            <a:spAutoFit/>
          </a:bodyPr>
          <a:lstStyle/>
          <a:p>
            <a:pPr algn="ctr"/>
            <a:r>
              <a:rPr lang="en-US" sz="3264" dirty="0">
                <a:solidFill>
                  <a:schemeClr val="bg1">
                    <a:lumMod val="50000"/>
                  </a:schemeClr>
                </a:solidFill>
                <a:cs typeface="Helvetica" panose="020B0604020202020204" pitchFamily="34" charset="0"/>
              </a:rPr>
              <a:t>C# &amp; </a:t>
            </a:r>
            <a:r>
              <a:rPr lang="en-US" sz="3264" dirty="0" err="1">
                <a:solidFill>
                  <a:schemeClr val="bg1">
                    <a:lumMod val="50000"/>
                  </a:schemeClr>
                </a:solidFill>
                <a:cs typeface="Helvetica" panose="020B0604020202020204" pitchFamily="34" charset="0"/>
              </a:rPr>
              <a:t>Async</a:t>
            </a:r>
            <a:r>
              <a:rPr lang="en-US" sz="3264" dirty="0">
                <a:solidFill>
                  <a:schemeClr val="bg1">
                    <a:lumMod val="50000"/>
                  </a:schemeClr>
                </a:solidFill>
                <a:cs typeface="Helvetica" panose="020B0604020202020204" pitchFamily="34" charset="0"/>
              </a:rPr>
              <a:t> con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66005" y="5275347"/>
            <a:ext cx="5669524" cy="144688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933702" y="4885624"/>
            <a:ext cx="1185184" cy="381358"/>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88458" y="2123943"/>
            <a:ext cx="5624618" cy="150335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480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Crear proyecto</a:t>
            </a:r>
          </a:p>
        </p:txBody>
      </p:sp>
      <p:sp>
        <p:nvSpPr>
          <p:cNvPr id="5" name="Marcador de texto 4"/>
          <p:cNvSpPr>
            <a:spLocks noGrp="1"/>
          </p:cNvSpPr>
          <p:nvPr>
            <p:ph type="body" sz="quarter" idx="12"/>
          </p:nvPr>
        </p:nvSpPr>
        <p:spPr>
          <a:xfrm>
            <a:off x="5456238" y="1926679"/>
            <a:ext cx="6553200" cy="1181862"/>
          </a:xfrm>
        </p:spPr>
        <p:txBody>
          <a:bodyPr/>
          <a:lstStyle/>
          <a:p>
            <a:r>
              <a:rPr lang="es-ES" dirty="0"/>
              <a:t>Conociendo las plantillas y contenido básico</a:t>
            </a:r>
          </a:p>
        </p:txBody>
      </p:sp>
    </p:spTree>
    <p:extLst>
      <p:ext uri="{BB962C8B-B14F-4D97-AF65-F5344CB8AC3E}">
        <p14:creationId xmlns:p14="http://schemas.microsoft.com/office/powerpoint/2010/main" val="3537076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837" y="2735262"/>
            <a:ext cx="11191240" cy="1217565"/>
          </a:xfrm>
        </p:spPr>
        <p:txBody>
          <a:bodyPr/>
          <a:lstStyle/>
          <a:p>
            <a:pPr algn="ctr"/>
            <a:r>
              <a:rPr lang="es-ES_tradnl" sz="9791" spc="-408" dirty="0">
                <a:solidFill>
                  <a:schemeClr val="tx1">
                    <a:lumMod val="50000"/>
                    <a:lumOff val="50000"/>
                  </a:schemeClr>
                </a:solidFill>
              </a:rPr>
              <a:t>¿</a:t>
            </a:r>
            <a:r>
              <a:rPr lang="es-ES_tradnl" sz="7200" spc="-408" dirty="0">
                <a:solidFill>
                  <a:schemeClr val="tx1">
                    <a:lumMod val="50000"/>
                    <a:lumOff val="50000"/>
                  </a:schemeClr>
                </a:solidFill>
              </a:rPr>
              <a:t>Cómo funciona es </a:t>
            </a:r>
            <a:r>
              <a:rPr lang="es-ES_tradnl" sz="7200" spc="-408" dirty="0" err="1">
                <a:solidFill>
                  <a:schemeClr val="tx1">
                    <a:lumMod val="50000"/>
                    <a:lumOff val="50000"/>
                  </a:schemeClr>
                </a:solidFill>
              </a:rPr>
              <a:t>Xamarin</a:t>
            </a:r>
            <a:r>
              <a:rPr lang="es-ES_tradnl" sz="7200" spc="-408" dirty="0">
                <a:solidFill>
                  <a:schemeClr val="tx1">
                    <a:lumMod val="50000"/>
                    <a:lumOff val="50000"/>
                  </a:schemeClr>
                </a:solidFill>
              </a:rPr>
              <a:t>?</a:t>
            </a:r>
            <a:endParaRPr lang="es-ES_tradnl" sz="9791" spc="-408"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667" y="480860"/>
            <a:ext cx="11191240" cy="1165754"/>
          </a:xfrm>
        </p:spPr>
        <p:txBody>
          <a:bodyPr/>
          <a:lstStyle/>
          <a:p>
            <a:r>
              <a:rPr lang="en-US" dirty="0"/>
              <a:t>Windows APIs</a:t>
            </a:r>
          </a:p>
        </p:txBody>
      </p:sp>
      <p:grpSp>
        <p:nvGrpSpPr>
          <p:cNvPr id="44" name="Group 43"/>
          <p:cNvGrpSpPr/>
          <p:nvPr/>
        </p:nvGrpSpPr>
        <p:grpSpPr>
          <a:xfrm>
            <a:off x="774248" y="1821102"/>
            <a:ext cx="10929612"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Microsoft.Phone</a:t>
              </a:r>
              <a:endParaRPr lang="en-US" sz="1801"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Microsoft.Networking</a:t>
              </a:r>
              <a:endParaRPr lang="en-US" sz="150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Windows.Storage</a:t>
              </a:r>
              <a:endParaRPr lang="en-US" sz="1801"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Windows.Foundation</a:t>
              </a:r>
              <a:endParaRPr lang="en-US" sz="150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Microsoft.Devices</a:t>
              </a:r>
              <a:endParaRPr lang="en-US" sz="1801" dirty="0">
                <a:solidFill>
                  <a:srgbClr val="FFFFFF"/>
                </a:solidFill>
                <a:cs typeface="Helvetica Light"/>
              </a:endParaRPr>
            </a:p>
          </p:txBody>
        </p:sp>
        <p:sp>
          <p:nvSpPr>
            <p:cNvPr id="34" name="TextBox 33"/>
            <p:cNvSpPr txBox="1"/>
            <p:nvPr/>
          </p:nvSpPr>
          <p:spPr>
            <a:xfrm>
              <a:off x="6299200" y="1820862"/>
              <a:ext cx="369396" cy="627911"/>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grpSp>
        <p:nvGrpSpPr>
          <p:cNvPr id="38" name="Group 37"/>
          <p:cNvGrpSpPr/>
          <p:nvPr/>
        </p:nvGrpSpPr>
        <p:grpSpPr>
          <a:xfrm>
            <a:off x="769668" y="3840115"/>
            <a:ext cx="10929612" cy="679578"/>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grpSp>
      <p:sp>
        <p:nvSpPr>
          <p:cNvPr id="24" name="Rounded Rectangle 23"/>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25" name="Rounded Rectangle 24"/>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26" name="Rounded Rectangle 25"/>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27" name="Rounded Rectangle 26"/>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28" name="Rounded Rectangle 27"/>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13" y="628476"/>
            <a:ext cx="11191240" cy="1165754"/>
          </a:xfrm>
        </p:spPr>
        <p:txBody>
          <a:bodyPr/>
          <a:lstStyle/>
          <a:p>
            <a:r>
              <a:rPr lang="en-US" sz="5984" dirty="0"/>
              <a:t>iOS – </a:t>
            </a:r>
            <a:r>
              <a:rPr lang="en-US" sz="5984" dirty="0" err="1"/>
              <a:t>Acceso</a:t>
            </a:r>
            <a:r>
              <a:rPr lang="en-US" sz="5984" dirty="0"/>
              <a:t> al 100% de las APIs</a:t>
            </a:r>
          </a:p>
        </p:txBody>
      </p:sp>
      <p:grpSp>
        <p:nvGrpSpPr>
          <p:cNvPr id="3" name="Group 2"/>
          <p:cNvGrpSpPr/>
          <p:nvPr/>
        </p:nvGrpSpPr>
        <p:grpSpPr>
          <a:xfrm>
            <a:off x="774248" y="1968717"/>
            <a:ext cx="10929612" cy="912907"/>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MapKit</a:t>
              </a:r>
              <a:endParaRPr lang="en-US" sz="1801"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UIKit</a:t>
              </a:r>
              <a:endParaRPr lang="en-US" sz="1801"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iBeacon</a:t>
              </a:r>
              <a:endParaRPr lang="en-US" sz="1801"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CoreGraphics</a:t>
              </a:r>
              <a:endParaRPr lang="en-US" sz="1801"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CoreMotion</a:t>
              </a:r>
              <a:endParaRPr lang="en-US" sz="1801" dirty="0">
                <a:solidFill>
                  <a:srgbClr val="FFFFFF"/>
                </a:solidFill>
                <a:cs typeface="Helvetica Light"/>
              </a:endParaRPr>
            </a:p>
          </p:txBody>
        </p:sp>
        <p:sp>
          <p:nvSpPr>
            <p:cNvPr id="34" name="TextBox 33"/>
            <p:cNvSpPr txBox="1"/>
            <p:nvPr/>
          </p:nvSpPr>
          <p:spPr>
            <a:xfrm>
              <a:off x="6299200" y="1968500"/>
              <a:ext cx="369396" cy="627911"/>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sp>
        <p:nvSpPr>
          <p:cNvPr id="37" name="Left Brace 36"/>
          <p:cNvSpPr/>
          <p:nvPr/>
        </p:nvSpPr>
        <p:spPr>
          <a:xfrm rot="5400000" flipH="1">
            <a:off x="6053161" y="-401085"/>
            <a:ext cx="380946" cy="10920451"/>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sp>
        <p:nvSpPr>
          <p:cNvPr id="24" name="Rounded Rectangle 23"/>
          <p:cNvSpPr/>
          <p:nvPr/>
        </p:nvSpPr>
        <p:spPr>
          <a:xfrm>
            <a:off x="769668"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25" name="Rounded Rectangle 24"/>
          <p:cNvSpPr/>
          <p:nvPr/>
        </p:nvSpPr>
        <p:spPr>
          <a:xfrm>
            <a:off x="2983475"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30" name="Rounded Rectangle 29"/>
          <p:cNvSpPr/>
          <p:nvPr/>
        </p:nvSpPr>
        <p:spPr>
          <a:xfrm>
            <a:off x="5197280"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31" name="Rounded Rectangle 30"/>
          <p:cNvSpPr/>
          <p:nvPr/>
        </p:nvSpPr>
        <p:spPr>
          <a:xfrm>
            <a:off x="7411086"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32" name="Rounded Rectangle 31"/>
          <p:cNvSpPr/>
          <p:nvPr/>
        </p:nvSpPr>
        <p:spPr>
          <a:xfrm>
            <a:off x="9624893"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sp>
        <p:nvSpPr>
          <p:cNvPr id="38" name="Rounded Rectangle 37"/>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39" name="Rounded Rectangle 38"/>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40" name="Rounded Rectangle 39"/>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41" name="Rounded Rectangle 40"/>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42" name="Rounded Rectangle 41"/>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17" y="557047"/>
            <a:ext cx="11191240" cy="1165754"/>
          </a:xfrm>
        </p:spPr>
        <p:txBody>
          <a:bodyPr/>
          <a:lstStyle/>
          <a:p>
            <a:r>
              <a:rPr lang="en-US" sz="5440" dirty="0"/>
              <a:t>Android – </a:t>
            </a:r>
            <a:r>
              <a:rPr lang="en-US" sz="5440" dirty="0" err="1"/>
              <a:t>Acceso</a:t>
            </a:r>
            <a:r>
              <a:rPr lang="en-US" sz="5440" dirty="0"/>
              <a:t> al 100%de las  APIs</a:t>
            </a:r>
          </a:p>
        </p:txBody>
      </p:sp>
      <p:sp>
        <p:nvSpPr>
          <p:cNvPr id="19" name="Rounded Rectangle 18"/>
          <p:cNvSpPr/>
          <p:nvPr/>
        </p:nvSpPr>
        <p:spPr>
          <a:xfrm>
            <a:off x="774249"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Text-to-speech</a:t>
            </a:r>
          </a:p>
        </p:txBody>
      </p:sp>
      <p:sp>
        <p:nvSpPr>
          <p:cNvPr id="20" name="Rounded Rectangle 19"/>
          <p:cNvSpPr/>
          <p:nvPr/>
        </p:nvSpPr>
        <p:spPr>
          <a:xfrm>
            <a:off x="2988055"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ActionBar</a:t>
            </a:r>
            <a:endParaRPr lang="en-US" sz="1801" dirty="0">
              <a:solidFill>
                <a:srgbClr val="FFFFFF"/>
              </a:solidFill>
              <a:cs typeface="Helvetica Light"/>
            </a:endParaRPr>
          </a:p>
        </p:txBody>
      </p:sp>
      <p:sp>
        <p:nvSpPr>
          <p:cNvPr id="21" name="Rounded Rectangle 20"/>
          <p:cNvSpPr/>
          <p:nvPr/>
        </p:nvSpPr>
        <p:spPr>
          <a:xfrm>
            <a:off x="5201860"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99" dirty="0">
                <a:solidFill>
                  <a:srgbClr val="FFFFFF"/>
                </a:solidFill>
                <a:cs typeface="Helvetica Light"/>
              </a:rPr>
              <a:t>Printing Framework</a:t>
            </a:r>
          </a:p>
        </p:txBody>
      </p:sp>
      <p:sp>
        <p:nvSpPr>
          <p:cNvPr id="22" name="Rounded Rectangle 21"/>
          <p:cNvSpPr/>
          <p:nvPr/>
        </p:nvSpPr>
        <p:spPr>
          <a:xfrm>
            <a:off x="7415666"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Renderscript</a:t>
            </a:r>
            <a:endParaRPr lang="en-US" sz="1801" dirty="0">
              <a:solidFill>
                <a:srgbClr val="FFFFFF"/>
              </a:solidFill>
              <a:cs typeface="Helvetica Light"/>
            </a:endParaRPr>
          </a:p>
        </p:txBody>
      </p:sp>
      <p:sp>
        <p:nvSpPr>
          <p:cNvPr id="23" name="Rounded Rectangle 22"/>
          <p:cNvSpPr/>
          <p:nvPr/>
        </p:nvSpPr>
        <p:spPr>
          <a:xfrm>
            <a:off x="9629473"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sp>
        <p:nvSpPr>
          <p:cNvPr id="34" name="TextBox 33"/>
          <p:cNvSpPr txBox="1"/>
          <p:nvPr/>
        </p:nvSpPr>
        <p:spPr>
          <a:xfrm>
            <a:off x="6320006" y="1821101"/>
            <a:ext cx="369344" cy="627822"/>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sp>
        <p:nvSpPr>
          <p:cNvPr id="24" name="Rounded Rectangle 23"/>
          <p:cNvSpPr/>
          <p:nvPr/>
        </p:nvSpPr>
        <p:spPr>
          <a:xfrm>
            <a:off x="769668"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25" name="Rounded Rectangle 24"/>
          <p:cNvSpPr/>
          <p:nvPr/>
        </p:nvSpPr>
        <p:spPr>
          <a:xfrm>
            <a:off x="2983475"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30" name="Rounded Rectangle 29"/>
          <p:cNvSpPr/>
          <p:nvPr/>
        </p:nvSpPr>
        <p:spPr>
          <a:xfrm>
            <a:off x="5197280"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31" name="Rounded Rectangle 30"/>
          <p:cNvSpPr/>
          <p:nvPr/>
        </p:nvSpPr>
        <p:spPr>
          <a:xfrm>
            <a:off x="7411086"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37" name="Rounded Rectangle 36"/>
          <p:cNvSpPr/>
          <p:nvPr/>
        </p:nvSpPr>
        <p:spPr>
          <a:xfrm>
            <a:off x="9624893"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sp>
        <p:nvSpPr>
          <p:cNvPr id="38" name="Rounded Rectangle 37"/>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39" name="Rounded Rectangle 38"/>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40" name="Rounded Rectangle 39"/>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41" name="Rounded Rectangle 40"/>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42" name="Rounded Rectangle 41"/>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3599" dirty="0" err="1"/>
              <a:t>Cualquier</a:t>
            </a:r>
            <a:r>
              <a:rPr lang="en-US" sz="3599" dirty="0"/>
              <a:t> </a:t>
            </a:r>
            <a:r>
              <a:rPr lang="en-US" sz="3599" dirty="0" err="1"/>
              <a:t>cosa</a:t>
            </a:r>
            <a:r>
              <a:rPr lang="en-US" sz="3599" dirty="0"/>
              <a:t> que </a:t>
            </a:r>
            <a:r>
              <a:rPr lang="en-US" sz="3599" dirty="0" err="1"/>
              <a:t>puedas</a:t>
            </a:r>
            <a:r>
              <a:rPr lang="en-US" sz="3599" dirty="0"/>
              <a:t> </a:t>
            </a:r>
            <a:r>
              <a:rPr lang="en-US" sz="3599" dirty="0" err="1"/>
              <a:t>hacer</a:t>
            </a:r>
            <a:r>
              <a:rPr lang="en-US" sz="3599" dirty="0"/>
              <a:t> con Objective-C, Swift, o Java</a:t>
            </a:r>
            <a:br>
              <a:rPr lang="en-US" sz="3599" dirty="0"/>
            </a:br>
            <a:r>
              <a:rPr lang="en-US" sz="3599" dirty="0"/>
              <a:t>se </a:t>
            </a:r>
            <a:r>
              <a:rPr lang="en-US" sz="3599" dirty="0" err="1"/>
              <a:t>puede</a:t>
            </a:r>
            <a:r>
              <a:rPr lang="en-US" sz="3599" dirty="0"/>
              <a:t> </a:t>
            </a:r>
            <a:r>
              <a:rPr lang="en-US" sz="3599" dirty="0" err="1"/>
              <a:t>hacer</a:t>
            </a:r>
            <a:r>
              <a:rPr lang="en-US" sz="3599" dirty="0"/>
              <a:t> </a:t>
            </a:r>
            <a:r>
              <a:rPr lang="en-US" sz="3599" dirty="0">
                <a:latin typeface="+mn-lt"/>
              </a:rPr>
              <a:t>con C# y Visual Studio con Xamarin</a:t>
            </a:r>
            <a:r>
              <a:rPr lang="en-US" sz="3599" dirty="0"/>
              <a:t>.</a:t>
            </a:r>
          </a:p>
        </p:txBody>
      </p:sp>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Plain Concepts GO!!! </a:t>
            </a:r>
            <a:r>
              <a:rPr lang="en-US" dirty="0" err="1"/>
              <a:t>Sorteamos</a:t>
            </a:r>
            <a:r>
              <a:rPr lang="en-US" dirty="0"/>
              <a:t> …</a:t>
            </a:r>
          </a:p>
        </p:txBody>
      </p:sp>
      <p:sp>
        <p:nvSpPr>
          <p:cNvPr id="6" name="Text Placeholder 5"/>
          <p:cNvSpPr>
            <a:spLocks noGrp="1"/>
          </p:cNvSpPr>
          <p:nvPr>
            <p:ph type="body" sz="quarter" idx="10"/>
          </p:nvPr>
        </p:nvSpPr>
        <p:spPr>
          <a:xfrm>
            <a:off x="274638" y="1212851"/>
            <a:ext cx="11887200" cy="5050613"/>
          </a:xfrm>
        </p:spPr>
        <p:txBody>
          <a:bodyPr/>
          <a:lstStyle/>
          <a:p>
            <a:r>
              <a:rPr lang="en-US" sz="3600" dirty="0"/>
              <a:t>1 </a:t>
            </a:r>
            <a:r>
              <a:rPr lang="en-US" sz="3600" dirty="0" err="1"/>
              <a:t>Juego</a:t>
            </a:r>
            <a:r>
              <a:rPr lang="en-US" sz="3600" dirty="0"/>
              <a:t> Deus EX</a:t>
            </a:r>
          </a:p>
          <a:p>
            <a:pPr lvl="1"/>
            <a:r>
              <a:rPr lang="en-US" sz="1800" dirty="0"/>
              <a:t>Si cazas a 5 Plain speakers</a:t>
            </a:r>
          </a:p>
          <a:p>
            <a:pPr lvl="1"/>
            <a:endParaRPr lang="en-US" sz="1800" dirty="0"/>
          </a:p>
          <a:p>
            <a:r>
              <a:rPr lang="en-US" sz="3600" dirty="0"/>
              <a:t>1 </a:t>
            </a:r>
            <a:r>
              <a:rPr lang="en-US" sz="3600" dirty="0" err="1"/>
              <a:t>Curso</a:t>
            </a:r>
            <a:r>
              <a:rPr lang="en-US" sz="3600" dirty="0"/>
              <a:t> desarrollo apps</a:t>
            </a:r>
          </a:p>
          <a:p>
            <a:pPr lvl="1"/>
            <a:r>
              <a:rPr lang="es-ES" sz="1800" dirty="0"/>
              <a:t>Si cazas a nuestro MVP Javier Suárez</a:t>
            </a:r>
            <a:endParaRPr lang="en-US" sz="1800" dirty="0"/>
          </a:p>
          <a:p>
            <a:endParaRPr lang="en-US" sz="3600" dirty="0"/>
          </a:p>
          <a:p>
            <a:endParaRPr lang="en-US" sz="3600" dirty="0"/>
          </a:p>
          <a:p>
            <a:endParaRPr lang="en-US" sz="3600" dirty="0"/>
          </a:p>
          <a:p>
            <a:r>
              <a:rPr lang="en-US" sz="3600" dirty="0"/>
              <a:t>1 </a:t>
            </a:r>
            <a:r>
              <a:rPr lang="en-US" sz="3600" dirty="0" err="1"/>
              <a:t>Dron</a:t>
            </a:r>
            <a:r>
              <a:rPr lang="en-US" sz="3600" dirty="0"/>
              <a:t> con cámara</a:t>
            </a:r>
          </a:p>
          <a:p>
            <a:pPr lvl="1"/>
            <a:r>
              <a:rPr lang="en-US" sz="1800" dirty="0"/>
              <a:t>Si aciertas todas las preguntas del test de nuestro stand         </a:t>
            </a:r>
            <a:r>
              <a:rPr lang="en-US" sz="1800" dirty="0">
                <a:solidFill>
                  <a:srgbClr val="0078D7"/>
                </a:solidFill>
              </a:rPr>
              <a:t>http://plainconceptsgo.azurewebsites.net/</a:t>
            </a:r>
            <a:r>
              <a:rPr lang="en-US" sz="1800" dirty="0"/>
              <a:t>                                                     </a:t>
            </a:r>
          </a:p>
        </p:txBody>
      </p:sp>
      <p:pic>
        <p:nvPicPr>
          <p:cNvPr id="4" name="Imagen 3"/>
          <p:cNvPicPr>
            <a:picLocks noChangeAspect="1"/>
          </p:cNvPicPr>
          <p:nvPr/>
        </p:nvPicPr>
        <p:blipFill>
          <a:blip r:embed="rId3"/>
          <a:stretch>
            <a:fillRect/>
          </a:stretch>
        </p:blipFill>
        <p:spPr>
          <a:xfrm>
            <a:off x="5410201" y="1212849"/>
            <a:ext cx="6751638" cy="3881777"/>
          </a:xfrm>
          <a:prstGeom prst="rect">
            <a:avLst/>
          </a:prstGeom>
        </p:spPr>
      </p:pic>
      <p:pic>
        <p:nvPicPr>
          <p:cNvPr id="3" name="Imagen 2"/>
          <p:cNvPicPr>
            <a:picLocks noChangeAspect="1"/>
          </p:cNvPicPr>
          <p:nvPr/>
        </p:nvPicPr>
        <p:blipFill>
          <a:blip r:embed="rId4"/>
          <a:stretch>
            <a:fillRect/>
          </a:stretch>
        </p:blipFill>
        <p:spPr>
          <a:xfrm>
            <a:off x="1798637" y="3497262"/>
            <a:ext cx="1495425" cy="1495425"/>
          </a:xfrm>
          <a:prstGeom prst="rect">
            <a:avLst/>
          </a:prstGeom>
        </p:spPr>
      </p:pic>
    </p:spTree>
    <p:extLst>
      <p:ext uri="{BB962C8B-B14F-4D97-AF65-F5344CB8AC3E}">
        <p14:creationId xmlns:p14="http://schemas.microsoft.com/office/powerpoint/2010/main" val="17407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535" y="1508744"/>
            <a:ext cx="11191240" cy="3713834"/>
          </a:xfrm>
        </p:spPr>
        <p:txBody>
          <a:bodyPr/>
          <a:lstStyle/>
          <a:p>
            <a:r>
              <a:rPr lang="es-ES_tradnl" sz="9791" spc="-408" dirty="0">
                <a:solidFill>
                  <a:schemeClr val="tx1">
                    <a:lumMod val="50000"/>
                    <a:lumOff val="50000"/>
                  </a:schemeClr>
                </a:solidFill>
              </a:rPr>
              <a:t>La clave, compartir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827752" y="2506803"/>
            <a:ext cx="4571351" cy="25142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99" dirty="0">
                <a:latin typeface="+mn-lt"/>
              </a:rPr>
              <a:t>1 </a:t>
            </a:r>
            <a:r>
              <a:rPr lang="en-US" sz="3999" dirty="0" err="1">
                <a:latin typeface="+mn-lt"/>
              </a:rPr>
              <a:t>librería</a:t>
            </a:r>
            <a:endParaRPr lang="en-US" sz="3999" dirty="0">
              <a:latin typeface="+mn-lt"/>
            </a:endParaRPr>
          </a:p>
          <a:p>
            <a:pPr marL="0" indent="0">
              <a:buNone/>
            </a:pPr>
            <a:r>
              <a:rPr lang="en-US" sz="3999" dirty="0" err="1">
                <a:latin typeface="+mn-lt"/>
              </a:rPr>
              <a:t>Múltiples</a:t>
            </a:r>
            <a:r>
              <a:rPr lang="en-US" sz="3999" dirty="0">
                <a:latin typeface="+mn-lt"/>
              </a:rPr>
              <a:t> </a:t>
            </a:r>
            <a:r>
              <a:rPr lang="en-US" sz="3999" dirty="0" err="1">
                <a:latin typeface="+mn-lt"/>
              </a:rPr>
              <a:t>Platformas</a:t>
            </a:r>
            <a:endParaRPr lang="en-US" sz="3999" dirty="0">
              <a:latin typeface="+mn-lt"/>
            </a:endParaRPr>
          </a:p>
          <a:p>
            <a:pPr marL="0" indent="0">
              <a:buNone/>
            </a:pPr>
            <a:endParaRPr lang="en-US" sz="2200" dirty="0">
              <a:latin typeface="+mn-lt"/>
            </a:endParaRPr>
          </a:p>
          <a:p>
            <a:pPr marL="0" indent="0">
              <a:buNone/>
            </a:pPr>
            <a:r>
              <a:rPr lang="en-US" sz="2400" dirty="0" err="1">
                <a:latin typeface="+mn-lt"/>
              </a:rPr>
              <a:t>Incluidas</a:t>
            </a:r>
            <a:r>
              <a:rPr lang="en-US" sz="2400" dirty="0">
                <a:latin typeface="+mn-lt"/>
              </a:rPr>
              <a:t>:</a:t>
            </a:r>
          </a:p>
          <a:p>
            <a:pPr marL="0" indent="0">
              <a:buNone/>
            </a:pPr>
            <a:r>
              <a:rPr lang="en-US" sz="2400" dirty="0" err="1">
                <a:solidFill>
                  <a:srgbClr val="6A44B0"/>
                </a:solidFill>
              </a:rPr>
              <a:t>Xamarin.iOS</a:t>
            </a:r>
            <a:r>
              <a:rPr lang="en-US" sz="2400" dirty="0"/>
              <a:t> y </a:t>
            </a:r>
            <a:r>
              <a:rPr lang="en-US" sz="2400" dirty="0" err="1">
                <a:solidFill>
                  <a:srgbClr val="56A618"/>
                </a:solidFill>
              </a:rPr>
              <a:t>Xamarin.Android</a:t>
            </a:r>
            <a:endParaRPr lang="en-US" sz="2400" dirty="0">
              <a:solidFill>
                <a:srgbClr val="56A618"/>
              </a:solidFill>
            </a:endParaRPr>
          </a:p>
        </p:txBody>
      </p:sp>
      <p:sp>
        <p:nvSpPr>
          <p:cNvPr id="4" name="Title 3"/>
          <p:cNvSpPr>
            <a:spLocks noGrp="1"/>
          </p:cNvSpPr>
          <p:nvPr>
            <p:ph type="title"/>
          </p:nvPr>
        </p:nvSpPr>
        <p:spPr>
          <a:xfrm>
            <a:off x="622617" y="280106"/>
            <a:ext cx="11191240" cy="1165754"/>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457" y="1546242"/>
            <a:ext cx="4585300" cy="4548223"/>
          </a:xfrm>
          <a:prstGeom prst="rect">
            <a:avLst/>
          </a:prstGeom>
        </p:spPr>
      </p:pic>
    </p:spTree>
    <p:extLst>
      <p:ext uri="{BB962C8B-B14F-4D97-AF65-F5344CB8AC3E}">
        <p14:creationId xmlns:p14="http://schemas.microsoft.com/office/powerpoint/2010/main" val="14200243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3" y="2103841"/>
            <a:ext cx="3657079" cy="2726565"/>
          </a:xfrm>
        </p:spPr>
        <p:txBody>
          <a:bodyPr/>
          <a:lstStyle/>
          <a:p>
            <a:r>
              <a:rPr lang="en-US" sz="4896" dirty="0" err="1"/>
              <a:t>Estadísticas</a:t>
            </a:r>
            <a:r>
              <a:rPr lang="en-US" sz="4896" dirty="0"/>
              <a:t> de </a:t>
            </a:r>
            <a:r>
              <a:rPr lang="en-US" sz="4896" dirty="0" err="1"/>
              <a:t>código</a:t>
            </a:r>
            <a:r>
              <a:rPr lang="en-US" sz="4896" dirty="0"/>
              <a:t> </a:t>
            </a:r>
            <a:r>
              <a:rPr lang="en-US" sz="4896" dirty="0" err="1"/>
              <a:t>compartido</a:t>
            </a:r>
            <a:endParaRPr lang="en-US" sz="4896" dirty="0"/>
          </a:p>
        </p:txBody>
      </p:sp>
      <p:sp>
        <p:nvSpPr>
          <p:cNvPr id="91" name="TextBox 90"/>
          <p:cNvSpPr txBox="1"/>
          <p:nvPr/>
        </p:nvSpPr>
        <p:spPr>
          <a:xfrm>
            <a:off x="1507207" y="4284206"/>
            <a:ext cx="1219027" cy="338426"/>
          </a:xfrm>
          <a:prstGeom prst="rect">
            <a:avLst/>
          </a:prstGeom>
          <a:noFill/>
          <a:ln>
            <a:noFill/>
          </a:ln>
        </p:spPr>
        <p:txBody>
          <a:bodyPr wrap="square" rtlCol="0">
            <a:spAutoFit/>
          </a:bodyPr>
          <a:lstStyle/>
          <a:p>
            <a:pPr algn="r" defTabSz="621643"/>
            <a:r>
              <a:rPr lang="en-US" sz="1599"/>
              <a:t>Mac</a:t>
            </a:r>
            <a:endParaRPr lang="en-US" sz="1599" dirty="0"/>
          </a:p>
        </p:txBody>
      </p:sp>
      <p:sp>
        <p:nvSpPr>
          <p:cNvPr id="92" name="TextBox 91"/>
          <p:cNvSpPr txBox="1"/>
          <p:nvPr/>
        </p:nvSpPr>
        <p:spPr>
          <a:xfrm>
            <a:off x="1532604" y="3008209"/>
            <a:ext cx="1219027" cy="338426"/>
          </a:xfrm>
          <a:prstGeom prst="rect">
            <a:avLst/>
          </a:prstGeom>
          <a:noFill/>
          <a:ln>
            <a:noFill/>
          </a:ln>
        </p:spPr>
        <p:txBody>
          <a:bodyPr wrap="square" rtlCol="0">
            <a:spAutoFit/>
          </a:bodyPr>
          <a:lstStyle/>
          <a:p>
            <a:pPr algn="r" defTabSz="621643"/>
            <a:r>
              <a:rPr lang="en-US" sz="1599"/>
              <a:t>iOS</a:t>
            </a:r>
            <a:endParaRPr lang="en-US" sz="1599" dirty="0"/>
          </a:p>
        </p:txBody>
      </p:sp>
      <p:sp>
        <p:nvSpPr>
          <p:cNvPr id="93" name="TextBox 92"/>
          <p:cNvSpPr txBox="1"/>
          <p:nvPr/>
        </p:nvSpPr>
        <p:spPr>
          <a:xfrm>
            <a:off x="1532604" y="1732213"/>
            <a:ext cx="1219027" cy="338426"/>
          </a:xfrm>
          <a:prstGeom prst="rect">
            <a:avLst/>
          </a:prstGeom>
          <a:noFill/>
          <a:ln>
            <a:noFill/>
          </a:ln>
        </p:spPr>
        <p:txBody>
          <a:bodyPr wrap="square" rtlCol="0">
            <a:spAutoFit/>
          </a:bodyPr>
          <a:lstStyle/>
          <a:p>
            <a:pPr algn="r" defTabSz="621643"/>
            <a:r>
              <a:rPr lang="en-US" sz="1599" dirty="0"/>
              <a:t>Android</a:t>
            </a:r>
          </a:p>
        </p:txBody>
      </p:sp>
      <p:sp>
        <p:nvSpPr>
          <p:cNvPr id="95" name="TextBox 94"/>
          <p:cNvSpPr txBox="1"/>
          <p:nvPr/>
        </p:nvSpPr>
        <p:spPr>
          <a:xfrm>
            <a:off x="694521" y="5592465"/>
            <a:ext cx="1955523" cy="338426"/>
          </a:xfrm>
          <a:prstGeom prst="rect">
            <a:avLst/>
          </a:prstGeom>
          <a:noFill/>
          <a:ln>
            <a:noFill/>
          </a:ln>
        </p:spPr>
        <p:txBody>
          <a:bodyPr wrap="square" rtlCol="0">
            <a:spAutoFit/>
          </a:bodyPr>
          <a:lstStyle/>
          <a:p>
            <a:pPr algn="r" defTabSz="621643"/>
            <a:r>
              <a:rPr lang="en-US" sz="1599"/>
              <a:t>Windows Phone</a:t>
            </a:r>
            <a:endParaRPr lang="en-US" sz="1599" dirty="0"/>
          </a:p>
        </p:txBody>
      </p:sp>
      <p:grpSp>
        <p:nvGrpSpPr>
          <p:cNvPr id="4" name="Group 3"/>
          <p:cNvGrpSpPr/>
          <p:nvPr/>
        </p:nvGrpSpPr>
        <p:grpSpPr>
          <a:xfrm>
            <a:off x="1341098" y="525885"/>
            <a:ext cx="5461648" cy="5942757"/>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5" cy="369512"/>
              </a:xfrm>
              <a:prstGeom prst="rect">
                <a:avLst/>
              </a:prstGeom>
              <a:noFill/>
              <a:ln>
                <a:noFill/>
              </a:ln>
            </p:spPr>
            <p:txBody>
              <a:bodyPr wrap="square" rtlCol="0">
                <a:spAutoFit/>
              </a:bodyPr>
              <a:lstStyle/>
              <a:p>
                <a:pPr algn="ctr" defTabSz="621643"/>
                <a:r>
                  <a:rPr lang="en-US" sz="1801" dirty="0" err="1">
                    <a:solidFill>
                      <a:schemeClr val="tx1">
                        <a:lumMod val="60000"/>
                        <a:lumOff val="40000"/>
                      </a:schemeClr>
                    </a:solidFill>
                  </a:rPr>
                  <a:t>iCircuit</a:t>
                </a:r>
                <a:endParaRPr lang="en-US" sz="1801" dirty="0">
                  <a:solidFill>
                    <a:schemeClr val="tx1">
                      <a:lumMod val="60000"/>
                      <a:lumOff val="40000"/>
                    </a:schemeClr>
                  </a:solidFill>
                </a:endParaRPr>
              </a:p>
            </p:txBody>
          </p:sp>
          <p:sp>
            <p:nvSpPr>
              <p:cNvPr id="37" name="TextBox 36"/>
              <p:cNvSpPr txBox="1"/>
              <p:nvPr/>
            </p:nvSpPr>
            <p:spPr>
              <a:xfrm>
                <a:off x="6232354" y="525462"/>
                <a:ext cx="1524000" cy="369512"/>
              </a:xfrm>
              <a:prstGeom prst="rect">
                <a:avLst/>
              </a:prstGeom>
              <a:noFill/>
              <a:ln>
                <a:noFill/>
              </a:ln>
            </p:spPr>
            <p:txBody>
              <a:bodyPr wrap="square" rtlCol="0">
                <a:spAutoFit/>
              </a:bodyPr>
              <a:lstStyle/>
              <a:p>
                <a:pPr algn="ctr" defTabSz="621643"/>
                <a:r>
                  <a:rPr lang="en-US" sz="1801"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75469" y="5097234"/>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75469" y="3802018"/>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75469" y="2506803"/>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2660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Introducción</a:t>
            </a:r>
            <a:r>
              <a:rPr lang="en-US" sz="7200" dirty="0"/>
              <a:t> a </a:t>
            </a:r>
            <a:r>
              <a:rPr lang="en-US" sz="7200" dirty="0" err="1"/>
              <a:t>Xamarin.Forms</a:t>
            </a:r>
            <a:endParaRPr lang="en-US" sz="7200" dirty="0"/>
          </a:p>
        </p:txBody>
      </p:sp>
    </p:spTree>
    <p:extLst>
      <p:ext uri="{BB962C8B-B14F-4D97-AF65-F5344CB8AC3E}">
        <p14:creationId xmlns:p14="http://schemas.microsoft.com/office/powerpoint/2010/main" val="13130669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724258" y="5389293"/>
            <a:ext cx="8990325" cy="1145748"/>
          </a:xfrm>
        </p:spPr>
        <p:txBody>
          <a:bodyPr/>
          <a:lstStyle/>
          <a:p>
            <a:pPr marL="0" indent="0" algn="ctr">
              <a:spcAft>
                <a:spcPts val="600"/>
              </a:spcAft>
              <a:buNone/>
            </a:pPr>
            <a:r>
              <a:rPr lang="en-US" sz="2800" dirty="0" err="1">
                <a:gradFill>
                  <a:gsLst>
                    <a:gs pos="2917">
                      <a:schemeClr val="tx1"/>
                    </a:gs>
                    <a:gs pos="30000">
                      <a:schemeClr val="tx1"/>
                    </a:gs>
                  </a:gsLst>
                  <a:lin ang="5400000" scaled="0"/>
                </a:gradFill>
              </a:rPr>
              <a:t>Crear</a:t>
            </a:r>
            <a:r>
              <a:rPr lang="en-US" sz="2800" dirty="0">
                <a:gradFill>
                  <a:gsLst>
                    <a:gs pos="2917">
                      <a:schemeClr val="tx1"/>
                    </a:gs>
                    <a:gs pos="30000">
                      <a:schemeClr val="tx1"/>
                    </a:gs>
                  </a:gsLst>
                  <a:lin ang="5400000" scaled="0"/>
                </a:gradFill>
              </a:rPr>
              <a:t> UIs </a:t>
            </a:r>
            <a:r>
              <a:rPr lang="en-US" sz="2800" dirty="0" err="1">
                <a:gradFill>
                  <a:gsLst>
                    <a:gs pos="2917">
                      <a:schemeClr val="tx1"/>
                    </a:gs>
                    <a:gs pos="30000">
                      <a:schemeClr val="tx1"/>
                    </a:gs>
                  </a:gsLst>
                  <a:lin ang="5400000" scaled="0"/>
                </a:gradFill>
              </a:rPr>
              <a:t>nativas</a:t>
            </a:r>
            <a:r>
              <a:rPr lang="en-US" sz="2800" dirty="0">
                <a:gradFill>
                  <a:gsLst>
                    <a:gs pos="2917">
                      <a:schemeClr val="tx1"/>
                    </a:gs>
                    <a:gs pos="30000">
                      <a:schemeClr val="tx1"/>
                    </a:gs>
                  </a:gsLst>
                  <a:lin ang="5400000" scaled="0"/>
                </a:gradFill>
              </a:rPr>
              <a:t> para iOS, Android, y Windows </a:t>
            </a:r>
          </a:p>
          <a:p>
            <a:pPr marL="0" indent="0" algn="ctr">
              <a:spcAft>
                <a:spcPts val="600"/>
              </a:spcAft>
              <a:buNone/>
            </a:pPr>
            <a:r>
              <a:rPr lang="en-US" sz="2800" dirty="0" err="1">
                <a:gradFill>
                  <a:gsLst>
                    <a:gs pos="2917">
                      <a:schemeClr val="tx1"/>
                    </a:gs>
                    <a:gs pos="30000">
                      <a:schemeClr val="tx1"/>
                    </a:gs>
                  </a:gsLst>
                  <a:lin ang="5400000" scaled="0"/>
                </a:gradFill>
              </a:rPr>
              <a:t>Desde</a:t>
            </a:r>
            <a:r>
              <a:rPr lang="en-US" sz="2800" dirty="0">
                <a:gradFill>
                  <a:gsLst>
                    <a:gs pos="2917">
                      <a:schemeClr val="tx1"/>
                    </a:gs>
                    <a:gs pos="30000">
                      <a:schemeClr val="tx1"/>
                    </a:gs>
                  </a:gsLst>
                  <a:lin ang="5400000" scaled="0"/>
                </a:gradFill>
              </a:rPr>
              <a:t> un </a:t>
            </a:r>
            <a:r>
              <a:rPr lang="en-US" sz="2800" dirty="0" err="1">
                <a:gradFill>
                  <a:gsLst>
                    <a:gs pos="2917">
                      <a:schemeClr val="tx1"/>
                    </a:gs>
                    <a:gs pos="30000">
                      <a:schemeClr val="tx1"/>
                    </a:gs>
                  </a:gsLst>
                  <a:lin ang="5400000" scaled="0"/>
                </a:gradFill>
              </a:rPr>
              <a:t>mismo</a:t>
            </a:r>
            <a:r>
              <a:rPr lang="en-US" sz="2800" dirty="0">
                <a:gradFill>
                  <a:gsLst>
                    <a:gs pos="2917">
                      <a:schemeClr val="tx1"/>
                    </a:gs>
                    <a:gs pos="30000">
                      <a:schemeClr val="tx1"/>
                    </a:gs>
                  </a:gsLst>
                  <a:lin ang="5400000" scaled="0"/>
                </a:gradFill>
              </a:rPr>
              <a:t> </a:t>
            </a:r>
            <a:r>
              <a:rPr lang="en-US" sz="2800" dirty="0" err="1">
                <a:gradFill>
                  <a:gsLst>
                    <a:gs pos="2917">
                      <a:schemeClr val="tx1"/>
                    </a:gs>
                    <a:gs pos="30000">
                      <a:schemeClr val="tx1"/>
                    </a:gs>
                  </a:gsLst>
                  <a:lin ang="5400000" scaled="0"/>
                </a:gradFill>
              </a:rPr>
              <a:t>archivo</a:t>
            </a:r>
            <a:r>
              <a:rPr lang="en-US" sz="2800" dirty="0">
                <a:gradFill>
                  <a:gsLst>
                    <a:gs pos="2917">
                      <a:schemeClr val="tx1"/>
                    </a:gs>
                    <a:gs pos="30000">
                      <a:schemeClr val="tx1"/>
                    </a:gs>
                  </a:gsLst>
                  <a:lin ang="5400000" scaled="0"/>
                </a:gradFill>
              </a:rPr>
              <a:t> </a:t>
            </a:r>
            <a:r>
              <a:rPr lang="en-US" sz="2800" dirty="0" err="1">
                <a:gradFill>
                  <a:gsLst>
                    <a:gs pos="2917">
                      <a:schemeClr val="tx1"/>
                    </a:gs>
                    <a:gs pos="30000">
                      <a:schemeClr val="tx1"/>
                    </a:gs>
                  </a:gsLst>
                  <a:lin ang="5400000" scaled="0"/>
                </a:gradFill>
              </a:rPr>
              <a:t>común</a:t>
            </a:r>
            <a:r>
              <a:rPr lang="en-US" sz="2800" dirty="0">
                <a:gradFill>
                  <a:gsLst>
                    <a:gs pos="2917">
                      <a:schemeClr val="tx1"/>
                    </a:gs>
                    <a:gs pos="30000">
                      <a:schemeClr val="tx1"/>
                    </a:gs>
                  </a:gsLst>
                  <a:lin ang="5400000" scaled="0"/>
                </a:gradFill>
              </a:rPr>
              <a:t>, </a:t>
            </a:r>
            <a:r>
              <a:rPr lang="en-US" sz="2800" dirty="0" err="1">
                <a:gradFill>
                  <a:gsLst>
                    <a:gs pos="2917">
                      <a:schemeClr val="tx1"/>
                    </a:gs>
                    <a:gs pos="30000">
                      <a:schemeClr val="tx1"/>
                    </a:gs>
                  </a:gsLst>
                  <a:lin ang="5400000" scaled="0"/>
                </a:gradFill>
              </a:rPr>
              <a:t>compartido</a:t>
            </a:r>
            <a:r>
              <a:rPr lang="en-US" sz="2800"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75481" y="373507"/>
            <a:ext cx="11887878" cy="917444"/>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824182" y="1660997"/>
            <a:ext cx="8788111" cy="3672530"/>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20706" y="5270750"/>
            <a:ext cx="4592780" cy="1004492"/>
          </a:xfrm>
        </p:spPr>
        <p:txBody>
          <a:bodyPr/>
          <a:lstStyle/>
          <a:p>
            <a:pPr algn="ctr">
              <a:lnSpc>
                <a:spcPct val="100000"/>
              </a:lnSpc>
            </a:pPr>
            <a:r>
              <a:rPr lang="en-US" sz="2600" dirty="0" err="1">
                <a:solidFill>
                  <a:schemeClr val="tx1"/>
                </a:solidFill>
                <a:latin typeface="+mn-lt"/>
              </a:rPr>
              <a:t>Enfoque</a:t>
            </a:r>
            <a:r>
              <a:rPr lang="en-US" sz="2600" dirty="0">
                <a:solidFill>
                  <a:schemeClr val="tx1"/>
                </a:solidFill>
                <a:latin typeface="+mn-lt"/>
              </a:rPr>
              <a:t> </a:t>
            </a:r>
            <a:r>
              <a:rPr lang="en-US" sz="2600" dirty="0" err="1">
                <a:solidFill>
                  <a:schemeClr val="tx1"/>
                </a:solidFill>
                <a:latin typeface="+mn-lt"/>
              </a:rPr>
              <a:t>tradicional</a:t>
            </a:r>
            <a:r>
              <a:rPr lang="en-US" sz="2600" dirty="0">
                <a:solidFill>
                  <a:schemeClr val="tx1"/>
                </a:solidFill>
                <a:latin typeface="+mn-lt"/>
              </a:rPr>
              <a:t> de Xamarin</a:t>
            </a:r>
          </a:p>
        </p:txBody>
      </p:sp>
      <p:sp>
        <p:nvSpPr>
          <p:cNvPr id="4" name="Text Placeholder 3"/>
          <p:cNvSpPr>
            <a:spLocks noGrp="1"/>
          </p:cNvSpPr>
          <p:nvPr>
            <p:ph type="body" sz="quarter" idx="11"/>
          </p:nvPr>
        </p:nvSpPr>
        <p:spPr>
          <a:xfrm>
            <a:off x="6680134" y="5270750"/>
            <a:ext cx="4584050" cy="1412567"/>
          </a:xfrm>
        </p:spPr>
        <p:txBody>
          <a:bodyPr/>
          <a:lstStyle/>
          <a:p>
            <a:pPr algn="ctr">
              <a:lnSpc>
                <a:spcPct val="100000"/>
              </a:lnSpc>
            </a:pPr>
            <a:r>
              <a:rPr lang="en-US" sz="2600" dirty="0">
                <a:solidFill>
                  <a:schemeClr val="tx1"/>
                </a:solidFill>
                <a:latin typeface="+mn-lt"/>
              </a:rPr>
              <a:t>Con </a:t>
            </a:r>
            <a:r>
              <a:rPr lang="en-US" sz="2600" dirty="0" err="1">
                <a:solidFill>
                  <a:schemeClr val="tx1"/>
                </a:solidFill>
                <a:latin typeface="+mn-lt"/>
              </a:rPr>
              <a:t>Xamarin.Forms</a:t>
            </a:r>
            <a:r>
              <a:rPr lang="en-US" sz="2600" dirty="0">
                <a:solidFill>
                  <a:schemeClr val="tx1"/>
                </a:solidFill>
                <a:latin typeface="+mn-lt"/>
              </a:rPr>
              <a:t>:</a:t>
            </a:r>
            <a:br>
              <a:rPr lang="en-US" sz="2600" dirty="0">
                <a:solidFill>
                  <a:schemeClr val="tx1"/>
                </a:solidFill>
                <a:latin typeface="+mn-lt"/>
              </a:rPr>
            </a:br>
            <a:r>
              <a:rPr lang="en-US" sz="2600" dirty="0" err="1">
                <a:solidFill>
                  <a:schemeClr val="tx1"/>
                </a:solidFill>
              </a:rPr>
              <a:t>Más</a:t>
            </a:r>
            <a:r>
              <a:rPr lang="en-US" sz="2600" dirty="0">
                <a:solidFill>
                  <a:schemeClr val="tx1"/>
                </a:solidFill>
              </a:rPr>
              <a:t> </a:t>
            </a:r>
            <a:r>
              <a:rPr lang="en-US" sz="2600" dirty="0" err="1">
                <a:solidFill>
                  <a:schemeClr val="tx1"/>
                </a:solidFill>
              </a:rPr>
              <a:t>código</a:t>
            </a:r>
            <a:r>
              <a:rPr lang="en-US" sz="2600" dirty="0">
                <a:solidFill>
                  <a:schemeClr val="tx1"/>
                </a:solidFill>
              </a:rPr>
              <a:t> </a:t>
            </a:r>
            <a:r>
              <a:rPr lang="en-US" sz="2600" dirty="0" err="1">
                <a:solidFill>
                  <a:schemeClr val="tx1"/>
                </a:solidFill>
              </a:rPr>
              <a:t>compartido</a:t>
            </a:r>
            <a:r>
              <a:rPr lang="en-US" sz="2600" dirty="0">
                <a:solidFill>
                  <a:schemeClr val="tx1"/>
                </a:solidFill>
              </a:rPr>
              <a:t>, </a:t>
            </a:r>
            <a:r>
              <a:rPr lang="en-US" sz="2600" dirty="0" err="1">
                <a:solidFill>
                  <a:schemeClr val="tx1"/>
                </a:solidFill>
              </a:rPr>
              <a:t>todo</a:t>
            </a:r>
            <a:r>
              <a:rPr lang="en-US" sz="2600" dirty="0">
                <a:solidFill>
                  <a:schemeClr val="tx1"/>
                </a:solidFill>
              </a:rPr>
              <a:t> </a:t>
            </a:r>
            <a:r>
              <a:rPr lang="en-US" sz="2600" dirty="0" err="1">
                <a:solidFill>
                  <a:schemeClr val="tx1"/>
                </a:solidFill>
              </a:rPr>
              <a:t>nativo</a:t>
            </a:r>
            <a:endParaRPr lang="en-US" sz="2600" dirty="0">
              <a:solidFill>
                <a:schemeClr val="tx1"/>
              </a:solidFill>
            </a:endParaRPr>
          </a:p>
        </p:txBody>
      </p:sp>
      <p:grpSp>
        <p:nvGrpSpPr>
          <p:cNvPr id="25" name="Group 24"/>
          <p:cNvGrpSpPr/>
          <p:nvPr/>
        </p:nvGrpSpPr>
        <p:grpSpPr>
          <a:xfrm>
            <a:off x="1020706" y="2530828"/>
            <a:ext cx="4592780" cy="2587042"/>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Android C# UI</a:t>
              </a:r>
            </a:p>
          </p:txBody>
        </p:sp>
      </p:grpSp>
      <p:grpSp>
        <p:nvGrpSpPr>
          <p:cNvPr id="7" name="Group 6"/>
          <p:cNvGrpSpPr/>
          <p:nvPr/>
        </p:nvGrpSpPr>
        <p:grpSpPr>
          <a:xfrm>
            <a:off x="1372289" y="1838906"/>
            <a:ext cx="3796761" cy="628048"/>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671405" y="1838906"/>
            <a:ext cx="4592780" cy="3266268"/>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9765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199" dirty="0">
                  <a:solidFill>
                    <a:schemeClr val="bg1"/>
                  </a:solidFill>
                </a:rPr>
                <a:t>Shared UI Code</a:t>
              </a:r>
            </a:p>
          </p:txBody>
        </p:sp>
      </p:grpSp>
      <p:sp>
        <p:nvSpPr>
          <p:cNvPr id="67" name="TextBox 66"/>
          <p:cNvSpPr txBox="1"/>
          <p:nvPr/>
        </p:nvSpPr>
        <p:spPr>
          <a:xfrm>
            <a:off x="1030438" y="3588112"/>
            <a:ext cx="4583048" cy="7034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976971" y="1977844"/>
            <a:ext cx="5655462" cy="406263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rgbClr val="6FBD23"/>
                </a:solidFill>
              </a:rPr>
              <a:t>✓  </a:t>
            </a:r>
            <a:r>
              <a:rPr lang="en-US" sz="2800" dirty="0">
                <a:solidFill>
                  <a:schemeClr val="tx1"/>
                </a:solidFill>
                <a:latin typeface="+mj-lt"/>
              </a:rPr>
              <a:t>40+ </a:t>
            </a:r>
            <a:r>
              <a:rPr lang="en-US" sz="2800" dirty="0" err="1">
                <a:solidFill>
                  <a:schemeClr val="tx1"/>
                </a:solidFill>
                <a:latin typeface="+mj-lt"/>
              </a:rPr>
              <a:t>páginas</a:t>
            </a:r>
            <a:r>
              <a:rPr lang="en-US" sz="2800" dirty="0">
                <a:solidFill>
                  <a:schemeClr val="tx1"/>
                </a:solidFill>
                <a:latin typeface="+mj-lt"/>
              </a:rPr>
              <a:t>, layouts, y </a:t>
            </a:r>
            <a:r>
              <a:rPr lang="en-US" sz="2800" dirty="0" err="1">
                <a:solidFill>
                  <a:schemeClr val="tx1"/>
                </a:solidFill>
                <a:latin typeface="+mj-lt"/>
              </a:rPr>
              <a:t>controles</a:t>
            </a:r>
            <a:endParaRPr lang="en-US" sz="2800" dirty="0">
              <a:solidFill>
                <a:schemeClr val="tx1"/>
              </a:solidFill>
              <a:latin typeface="+mj-lt"/>
            </a:endParaRPr>
          </a:p>
          <a:p>
            <a:pPr marL="0" indent="0"/>
            <a:r>
              <a:rPr lang="en-US" sz="2800" dirty="0">
                <a:solidFill>
                  <a:schemeClr val="tx1"/>
                </a:solidFill>
                <a:latin typeface="+mj-lt"/>
              </a:rPr>
              <a:t>      </a:t>
            </a:r>
            <a:r>
              <a:rPr lang="en-US" dirty="0">
                <a:solidFill>
                  <a:schemeClr val="bg2">
                    <a:lumMod val="50000"/>
                  </a:schemeClr>
                </a:solidFill>
                <a:latin typeface="+mj-lt"/>
              </a:rPr>
              <a:t>(code behind o XAML)</a:t>
            </a:r>
          </a:p>
          <a:p>
            <a:pPr marL="0" indent="0">
              <a:lnSpc>
                <a:spcPct val="110000"/>
              </a:lnSpc>
            </a:pPr>
            <a:r>
              <a:rPr lang="en-US" sz="2800" dirty="0">
                <a:solidFill>
                  <a:srgbClr val="6FBD23"/>
                </a:solidFill>
              </a:rPr>
              <a:t>✓  </a:t>
            </a:r>
            <a:r>
              <a:rPr lang="en-US" sz="2800" dirty="0">
                <a:solidFill>
                  <a:schemeClr val="tx1"/>
                </a:solidFill>
                <a:latin typeface="+mj-lt"/>
              </a:rPr>
              <a:t>Two-way data binding</a:t>
            </a:r>
          </a:p>
          <a:p>
            <a:pPr marL="0" indent="0">
              <a:lnSpc>
                <a:spcPct val="110000"/>
              </a:lnSpc>
            </a:pPr>
            <a:r>
              <a:rPr lang="en-US" sz="2800" dirty="0">
                <a:solidFill>
                  <a:srgbClr val="6FBD23"/>
                </a:solidFill>
              </a:rPr>
              <a:t>✓  </a:t>
            </a:r>
            <a:r>
              <a:rPr lang="en-US" sz="2800" dirty="0" err="1">
                <a:solidFill>
                  <a:schemeClr val="tx1"/>
                </a:solidFill>
                <a:latin typeface="+mj-lt"/>
              </a:rPr>
              <a:t>Mavegación</a:t>
            </a:r>
            <a:endParaRPr lang="en-US" sz="2800" dirty="0">
              <a:solidFill>
                <a:schemeClr val="tx1"/>
              </a:solidFill>
              <a:latin typeface="+mj-lt"/>
            </a:endParaRPr>
          </a:p>
          <a:p>
            <a:pPr marL="0" indent="0">
              <a:lnSpc>
                <a:spcPct val="110000"/>
              </a:lnSpc>
            </a:pPr>
            <a:r>
              <a:rPr lang="en-US" sz="2800" dirty="0">
                <a:solidFill>
                  <a:srgbClr val="6FBD23"/>
                </a:solidFill>
              </a:rPr>
              <a:t>✓ </a:t>
            </a:r>
            <a:r>
              <a:rPr lang="en-US" sz="2800" dirty="0">
                <a:solidFill>
                  <a:schemeClr val="tx1"/>
                </a:solidFill>
                <a:latin typeface="+mj-lt"/>
              </a:rPr>
              <a:t>API de </a:t>
            </a:r>
            <a:r>
              <a:rPr lang="en-US" sz="2800" dirty="0" err="1">
                <a:solidFill>
                  <a:schemeClr val="tx1"/>
                </a:solidFill>
                <a:latin typeface="+mj-lt"/>
              </a:rPr>
              <a:t>animaciones</a:t>
            </a:r>
            <a:endParaRPr lang="en-US" sz="2800" dirty="0">
              <a:solidFill>
                <a:schemeClr val="tx1"/>
              </a:solidFill>
              <a:latin typeface="+mj-lt"/>
            </a:endParaRPr>
          </a:p>
          <a:p>
            <a:pPr marL="0" indent="0">
              <a:lnSpc>
                <a:spcPct val="110000"/>
              </a:lnSpc>
            </a:pPr>
            <a:r>
              <a:rPr lang="en-US" sz="2800" dirty="0">
                <a:solidFill>
                  <a:srgbClr val="6FBD23"/>
                </a:solidFill>
              </a:rPr>
              <a:t>✓  </a:t>
            </a:r>
            <a:r>
              <a:rPr lang="en-US" sz="2800" dirty="0">
                <a:solidFill>
                  <a:schemeClr val="tx1"/>
                </a:solidFill>
                <a:latin typeface="+mj-lt"/>
              </a:rPr>
              <a:t>Dependency Service</a:t>
            </a:r>
          </a:p>
          <a:p>
            <a:pPr marL="0" indent="0">
              <a:lnSpc>
                <a:spcPct val="110000"/>
              </a:lnSpc>
            </a:pPr>
            <a:r>
              <a:rPr lang="en-US" sz="2800" dirty="0">
                <a:solidFill>
                  <a:srgbClr val="6FBD23"/>
                </a:solidFill>
              </a:rPr>
              <a:t>✓  </a:t>
            </a:r>
            <a:r>
              <a:rPr lang="en-US" sz="2800" dirty="0">
                <a:solidFill>
                  <a:schemeClr val="tx1"/>
                </a:solidFill>
                <a:latin typeface="+mj-lt"/>
              </a:rPr>
              <a:t>Messaging Center</a:t>
            </a:r>
          </a:p>
          <a:p>
            <a:pPr marL="0" indent="0">
              <a:lnSpc>
                <a:spcPct val="110000"/>
              </a:lnSpc>
            </a:pPr>
            <a:endParaRPr lang="en-US" sz="2800" dirty="0">
              <a:solidFill>
                <a:schemeClr val="tx1"/>
              </a:solidFill>
              <a:latin typeface="+mj-lt"/>
            </a:endParaRPr>
          </a:p>
          <a:p>
            <a:pPr marL="0" indent="0">
              <a:lnSpc>
                <a:spcPct val="110000"/>
              </a:lnSpc>
            </a:pPr>
            <a:endParaRPr lang="en-US" sz="2800" dirty="0">
              <a:solidFill>
                <a:schemeClr val="tx1"/>
              </a:solidFill>
              <a:latin typeface="+mj-lt"/>
            </a:endParaRPr>
          </a:p>
        </p:txBody>
      </p:sp>
      <p:grpSp>
        <p:nvGrpSpPr>
          <p:cNvPr id="48" name="Group 47"/>
          <p:cNvGrpSpPr/>
          <p:nvPr/>
        </p:nvGrpSpPr>
        <p:grpSpPr>
          <a:xfrm>
            <a:off x="1046103" y="2092870"/>
            <a:ext cx="4592780" cy="3266268"/>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9765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199"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69" y="4205060"/>
            <a:ext cx="2209485" cy="917444"/>
          </a:xfrm>
        </p:spPr>
        <p:txBody>
          <a:bodyPr>
            <a:noAutofit/>
          </a:bodyPr>
          <a:lstStyle/>
          <a:p>
            <a:pPr algn="r"/>
            <a:r>
              <a:rPr lang="en-US" dirty="0">
                <a:solidFill>
                  <a:schemeClr val="tx1"/>
                </a:solidFill>
              </a:rPr>
              <a:t>Layouts</a:t>
            </a:r>
          </a:p>
        </p:txBody>
      </p:sp>
      <p:sp>
        <p:nvSpPr>
          <p:cNvPr id="20" name="Title 1"/>
          <p:cNvSpPr txBox="1">
            <a:spLocks/>
          </p:cNvSpPr>
          <p:nvPr/>
        </p:nvSpPr>
        <p:spPr>
          <a:xfrm>
            <a:off x="351669" y="1614628"/>
            <a:ext cx="22094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99" dirty="0" err="1">
                <a:solidFill>
                  <a:schemeClr val="tx1"/>
                </a:solidFill>
              </a:rPr>
              <a:t>Páginas</a:t>
            </a:r>
            <a:endParaRPr lang="en-US" sz="4799" dirty="0">
              <a:solidFill>
                <a:schemeClr val="tx1"/>
              </a:solidFill>
            </a:endParaRPr>
          </a:p>
        </p:txBody>
      </p:sp>
      <p:grpSp>
        <p:nvGrpSpPr>
          <p:cNvPr id="12" name="Group 11"/>
          <p:cNvGrpSpPr/>
          <p:nvPr/>
        </p:nvGrpSpPr>
        <p:grpSpPr>
          <a:xfrm>
            <a:off x="2713539" y="3729934"/>
            <a:ext cx="8864365" cy="2302495"/>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99"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99"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99"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99"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99" dirty="0" err="1">
                  <a:cs typeface="Helvetica"/>
                </a:rPr>
                <a:t>ContentView</a:t>
              </a:r>
              <a:endParaRPr lang="en-US" sz="1199"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99" dirty="0" err="1">
                  <a:cs typeface="Helvetica"/>
                </a:rPr>
                <a:t>ScrollView</a:t>
              </a:r>
              <a:endParaRPr lang="en-US" sz="1199"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99"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726236" y="1084032"/>
            <a:ext cx="6275268" cy="211670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99"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99"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99"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99"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99" dirty="0" err="1">
                  <a:cs typeface="Helvetica"/>
                </a:rPr>
                <a:t>Carousel</a:t>
              </a:r>
              <a:endParaRPr lang="en-US" sz="1199" dirty="0">
                <a:cs typeface="Helvetica"/>
              </a:endParaRPr>
            </a:p>
          </p:txBody>
        </p:sp>
      </p:grpSp>
    </p:spTree>
    <p:extLst>
      <p:ext uri="{BB962C8B-B14F-4D97-AF65-F5344CB8AC3E}">
        <p14:creationId xmlns:p14="http://schemas.microsoft.com/office/powerpoint/2010/main" val="24644955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00865"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ActivityIndicator</a:t>
            </a:r>
            <a:endParaRPr lang="en-US" dirty="0">
              <a:solidFill>
                <a:schemeClr val="bg2"/>
              </a:solidFill>
              <a:cs typeface="Helvetica Light"/>
            </a:endParaRPr>
          </a:p>
        </p:txBody>
      </p:sp>
      <p:sp>
        <p:nvSpPr>
          <p:cNvPr id="11" name="Rounded Rectangle 10"/>
          <p:cNvSpPr/>
          <p:nvPr/>
        </p:nvSpPr>
        <p:spPr>
          <a:xfrm>
            <a:off x="283092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BoxView</a:t>
            </a:r>
            <a:endParaRPr lang="en-US" dirty="0">
              <a:solidFill>
                <a:schemeClr val="bg2"/>
              </a:solidFill>
              <a:cs typeface="Helvetica Light"/>
            </a:endParaRPr>
          </a:p>
        </p:txBody>
      </p:sp>
      <p:sp>
        <p:nvSpPr>
          <p:cNvPr id="12" name="Rounded Rectangle 11"/>
          <p:cNvSpPr/>
          <p:nvPr/>
        </p:nvSpPr>
        <p:spPr>
          <a:xfrm>
            <a:off x="5160993"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Button</a:t>
            </a:r>
          </a:p>
        </p:txBody>
      </p:sp>
      <p:sp>
        <p:nvSpPr>
          <p:cNvPr id="13" name="Rounded Rectangle 12"/>
          <p:cNvSpPr/>
          <p:nvPr/>
        </p:nvSpPr>
        <p:spPr>
          <a:xfrm>
            <a:off x="7491057"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DatePicker</a:t>
            </a:r>
            <a:endParaRPr lang="en-US" dirty="0">
              <a:solidFill>
                <a:schemeClr val="bg2"/>
              </a:solidFill>
              <a:cs typeface="Helvetica Light"/>
            </a:endParaRPr>
          </a:p>
        </p:txBody>
      </p:sp>
      <p:sp>
        <p:nvSpPr>
          <p:cNvPr id="14" name="Rounded Rectangle 13"/>
          <p:cNvSpPr/>
          <p:nvPr/>
        </p:nvSpPr>
        <p:spPr>
          <a:xfrm>
            <a:off x="982111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Editor</a:t>
            </a:r>
          </a:p>
        </p:txBody>
      </p:sp>
      <p:sp>
        <p:nvSpPr>
          <p:cNvPr id="15" name="Rounded Rectangle 14"/>
          <p:cNvSpPr/>
          <p:nvPr/>
        </p:nvSpPr>
        <p:spPr>
          <a:xfrm>
            <a:off x="500865"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Entry</a:t>
            </a:r>
          </a:p>
        </p:txBody>
      </p:sp>
      <p:sp>
        <p:nvSpPr>
          <p:cNvPr id="16" name="Rounded Rectangle 15"/>
          <p:cNvSpPr/>
          <p:nvPr/>
        </p:nvSpPr>
        <p:spPr>
          <a:xfrm>
            <a:off x="283092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Image</a:t>
            </a:r>
          </a:p>
        </p:txBody>
      </p:sp>
      <p:sp>
        <p:nvSpPr>
          <p:cNvPr id="17" name="Rounded Rectangle 16"/>
          <p:cNvSpPr/>
          <p:nvPr/>
        </p:nvSpPr>
        <p:spPr>
          <a:xfrm>
            <a:off x="5160993"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Label</a:t>
            </a:r>
          </a:p>
        </p:txBody>
      </p:sp>
      <p:sp>
        <p:nvSpPr>
          <p:cNvPr id="18" name="Rounded Rectangle 17"/>
          <p:cNvSpPr/>
          <p:nvPr/>
        </p:nvSpPr>
        <p:spPr>
          <a:xfrm>
            <a:off x="7491057"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ListView</a:t>
            </a:r>
            <a:endParaRPr lang="en-US" dirty="0">
              <a:solidFill>
                <a:schemeClr val="bg2"/>
              </a:solidFill>
              <a:cs typeface="Helvetica Light"/>
            </a:endParaRPr>
          </a:p>
        </p:txBody>
      </p:sp>
      <p:sp>
        <p:nvSpPr>
          <p:cNvPr id="19" name="Rounded Rectangle 18"/>
          <p:cNvSpPr/>
          <p:nvPr/>
        </p:nvSpPr>
        <p:spPr>
          <a:xfrm>
            <a:off x="982111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Map</a:t>
            </a:r>
          </a:p>
        </p:txBody>
      </p:sp>
      <p:sp>
        <p:nvSpPr>
          <p:cNvPr id="20" name="Rounded Rectangle 19"/>
          <p:cNvSpPr/>
          <p:nvPr/>
        </p:nvSpPr>
        <p:spPr>
          <a:xfrm>
            <a:off x="500865"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OpenGLView</a:t>
            </a:r>
            <a:endParaRPr lang="en-US" dirty="0">
              <a:solidFill>
                <a:schemeClr val="bg2"/>
              </a:solidFill>
              <a:cs typeface="Helvetica Light"/>
            </a:endParaRPr>
          </a:p>
        </p:txBody>
      </p:sp>
      <p:sp>
        <p:nvSpPr>
          <p:cNvPr id="21" name="Rounded Rectangle 20"/>
          <p:cNvSpPr/>
          <p:nvPr/>
        </p:nvSpPr>
        <p:spPr>
          <a:xfrm>
            <a:off x="283092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Picker</a:t>
            </a:r>
          </a:p>
        </p:txBody>
      </p:sp>
      <p:sp>
        <p:nvSpPr>
          <p:cNvPr id="22" name="Rounded Rectangle 21"/>
          <p:cNvSpPr/>
          <p:nvPr/>
        </p:nvSpPr>
        <p:spPr>
          <a:xfrm>
            <a:off x="5160993"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ProgressBar</a:t>
            </a:r>
            <a:endParaRPr lang="en-US" dirty="0">
              <a:solidFill>
                <a:schemeClr val="bg2"/>
              </a:solidFill>
              <a:cs typeface="Helvetica Light"/>
            </a:endParaRPr>
          </a:p>
        </p:txBody>
      </p:sp>
      <p:sp>
        <p:nvSpPr>
          <p:cNvPr id="23" name="Rounded Rectangle 22"/>
          <p:cNvSpPr/>
          <p:nvPr/>
        </p:nvSpPr>
        <p:spPr>
          <a:xfrm>
            <a:off x="7491057"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SearchBar</a:t>
            </a:r>
            <a:endParaRPr lang="en-US" dirty="0">
              <a:solidFill>
                <a:schemeClr val="bg2"/>
              </a:solidFill>
              <a:cs typeface="Helvetica Light"/>
            </a:endParaRPr>
          </a:p>
        </p:txBody>
      </p:sp>
      <p:sp>
        <p:nvSpPr>
          <p:cNvPr id="24" name="Rounded Rectangle 23"/>
          <p:cNvSpPr/>
          <p:nvPr/>
        </p:nvSpPr>
        <p:spPr>
          <a:xfrm>
            <a:off x="982111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Slider</a:t>
            </a:r>
          </a:p>
        </p:txBody>
      </p:sp>
      <p:sp>
        <p:nvSpPr>
          <p:cNvPr id="25" name="Rounded Rectangle 24"/>
          <p:cNvSpPr/>
          <p:nvPr/>
        </p:nvSpPr>
        <p:spPr>
          <a:xfrm>
            <a:off x="500865"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Stepper</a:t>
            </a:r>
          </a:p>
        </p:txBody>
      </p:sp>
      <p:sp>
        <p:nvSpPr>
          <p:cNvPr id="26" name="Rounded Rectangle 25"/>
          <p:cNvSpPr/>
          <p:nvPr/>
        </p:nvSpPr>
        <p:spPr>
          <a:xfrm>
            <a:off x="2830929"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TableView</a:t>
            </a:r>
            <a:endParaRPr lang="en-US" dirty="0">
              <a:solidFill>
                <a:schemeClr val="bg2"/>
              </a:solidFill>
              <a:cs typeface="Helvetica Light"/>
            </a:endParaRPr>
          </a:p>
        </p:txBody>
      </p:sp>
      <p:sp>
        <p:nvSpPr>
          <p:cNvPr id="27" name="Rounded Rectangle 26"/>
          <p:cNvSpPr/>
          <p:nvPr/>
        </p:nvSpPr>
        <p:spPr>
          <a:xfrm>
            <a:off x="5160993"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TimePicker</a:t>
            </a:r>
            <a:endParaRPr lang="en-US" dirty="0">
              <a:solidFill>
                <a:schemeClr val="bg2"/>
              </a:solidFill>
              <a:cs typeface="Helvetica Light"/>
            </a:endParaRPr>
          </a:p>
        </p:txBody>
      </p:sp>
      <p:sp>
        <p:nvSpPr>
          <p:cNvPr id="28" name="Rounded Rectangle 27"/>
          <p:cNvSpPr/>
          <p:nvPr/>
        </p:nvSpPr>
        <p:spPr>
          <a:xfrm>
            <a:off x="7491057"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WebView</a:t>
            </a:r>
            <a:endParaRPr lang="en-US" dirty="0">
              <a:solidFill>
                <a:schemeClr val="bg2"/>
              </a:solidFill>
              <a:cs typeface="Helvetica Light"/>
            </a:endParaRPr>
          </a:p>
        </p:txBody>
      </p:sp>
      <p:sp>
        <p:nvSpPr>
          <p:cNvPr id="29" name="Rounded Rectangle 28"/>
          <p:cNvSpPr/>
          <p:nvPr/>
        </p:nvSpPr>
        <p:spPr>
          <a:xfrm>
            <a:off x="9821119"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EntryCell</a:t>
            </a:r>
            <a:endParaRPr lang="en-US" dirty="0">
              <a:solidFill>
                <a:schemeClr val="bg2"/>
              </a:solidFill>
              <a:cs typeface="Helvetica Light"/>
            </a:endParaRPr>
          </a:p>
        </p:txBody>
      </p:sp>
      <p:sp>
        <p:nvSpPr>
          <p:cNvPr id="30" name="Rounded Rectangle 29"/>
          <p:cNvSpPr/>
          <p:nvPr/>
        </p:nvSpPr>
        <p:spPr>
          <a:xfrm>
            <a:off x="500865"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ImageCell</a:t>
            </a:r>
            <a:endParaRPr lang="en-US" dirty="0">
              <a:solidFill>
                <a:schemeClr val="bg2"/>
              </a:solidFill>
              <a:cs typeface="Helvetica Light"/>
            </a:endParaRPr>
          </a:p>
        </p:txBody>
      </p:sp>
      <p:sp>
        <p:nvSpPr>
          <p:cNvPr id="31" name="Rounded Rectangle 30"/>
          <p:cNvSpPr/>
          <p:nvPr/>
        </p:nvSpPr>
        <p:spPr>
          <a:xfrm>
            <a:off x="2830929"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SwitchCell</a:t>
            </a:r>
            <a:endParaRPr lang="en-US" dirty="0">
              <a:solidFill>
                <a:schemeClr val="bg2"/>
              </a:solidFill>
              <a:cs typeface="Helvetica Light"/>
            </a:endParaRPr>
          </a:p>
        </p:txBody>
      </p:sp>
      <p:sp>
        <p:nvSpPr>
          <p:cNvPr id="32" name="Rounded Rectangle 31"/>
          <p:cNvSpPr/>
          <p:nvPr/>
        </p:nvSpPr>
        <p:spPr>
          <a:xfrm>
            <a:off x="5160993"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TextCell</a:t>
            </a:r>
            <a:endParaRPr lang="en-US" dirty="0">
              <a:solidFill>
                <a:schemeClr val="bg2"/>
              </a:solidFill>
              <a:cs typeface="Helvetica Light"/>
            </a:endParaRPr>
          </a:p>
        </p:txBody>
      </p:sp>
      <p:sp>
        <p:nvSpPr>
          <p:cNvPr id="33" name="Rounded Rectangle 32"/>
          <p:cNvSpPr/>
          <p:nvPr/>
        </p:nvSpPr>
        <p:spPr>
          <a:xfrm>
            <a:off x="7491057"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ViewCell</a:t>
            </a:r>
            <a:endParaRPr lang="en-US"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139" y="294677"/>
            <a:ext cx="11887454" cy="918032"/>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90949" y="2420605"/>
            <a:ext cx="11656944" cy="3382220"/>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31140831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436474" cy="6994525"/>
          </a:xfrm>
          <a:prstGeom prst="rect">
            <a:avLst/>
          </a:prstGeom>
        </p:spPr>
      </p:pic>
      <p:sp>
        <p:nvSpPr>
          <p:cNvPr id="22" name="Rectángulo 21"/>
          <p:cNvSpPr/>
          <p:nvPr/>
        </p:nvSpPr>
        <p:spPr>
          <a:xfrm>
            <a:off x="-4669" y="-1715"/>
            <a:ext cx="12434711" cy="79958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1" name="Imagen 10"/>
          <p:cNvPicPr>
            <a:picLocks noChangeAspect="1"/>
          </p:cNvPicPr>
          <p:nvPr/>
        </p:nvPicPr>
        <p:blipFill>
          <a:blip r:embed="rId3"/>
          <a:stretch>
            <a:fillRect/>
          </a:stretch>
        </p:blipFill>
        <p:spPr>
          <a:xfrm>
            <a:off x="882" y="5928693"/>
            <a:ext cx="12434711" cy="1065833"/>
          </a:xfrm>
          <a:prstGeom prst="rect">
            <a:avLst/>
          </a:prstGeom>
        </p:spPr>
      </p:pic>
      <p:pic>
        <p:nvPicPr>
          <p:cNvPr id="10" name="Imagen 9"/>
          <p:cNvPicPr>
            <a:picLocks noChangeAspect="1"/>
          </p:cNvPicPr>
          <p:nvPr/>
        </p:nvPicPr>
        <p:blipFill>
          <a:blip r:embed="rId4"/>
          <a:stretch>
            <a:fillRect/>
          </a:stretch>
        </p:blipFill>
        <p:spPr>
          <a:xfrm>
            <a:off x="486089" y="6203320"/>
            <a:ext cx="913697" cy="536567"/>
          </a:xfrm>
          <a:prstGeom prst="rect">
            <a:avLst/>
          </a:prstGeom>
        </p:spPr>
      </p:pic>
      <p:pic>
        <p:nvPicPr>
          <p:cNvPr id="14" name="Imagen 13"/>
          <p:cNvPicPr>
            <a:picLocks noChangeAspect="1"/>
          </p:cNvPicPr>
          <p:nvPr/>
        </p:nvPicPr>
        <p:blipFill>
          <a:blip r:embed="rId5"/>
          <a:stretch>
            <a:fillRect/>
          </a:stretch>
        </p:blipFill>
        <p:spPr>
          <a:xfrm>
            <a:off x="3601170" y="2014332"/>
            <a:ext cx="4954002" cy="1133937"/>
          </a:xfrm>
          <a:prstGeom prst="rect">
            <a:avLst/>
          </a:prstGeom>
        </p:spPr>
      </p:pic>
      <p:sp>
        <p:nvSpPr>
          <p:cNvPr id="15" name="CuadroTexto 14"/>
          <p:cNvSpPr txBox="1"/>
          <p:nvPr/>
        </p:nvSpPr>
        <p:spPr>
          <a:xfrm>
            <a:off x="1555221" y="1355499"/>
            <a:ext cx="9326033" cy="382308"/>
          </a:xfrm>
          <a:prstGeom prst="rect">
            <a:avLst/>
          </a:prstGeom>
          <a:noFill/>
        </p:spPr>
        <p:txBody>
          <a:bodyPr wrap="square" rtlCol="0">
            <a:spAutoFit/>
          </a:bodyPr>
          <a:lstStyle/>
          <a:p>
            <a:pPr algn="ctr"/>
            <a:r>
              <a:rPr lang="es-ES" sz="1836" dirty="0">
                <a:solidFill>
                  <a:schemeClr val="bg1">
                    <a:lumMod val="95000"/>
                  </a:schemeClr>
                </a:solidFill>
                <a:latin typeface="Segoe UI Semibold" panose="020B0702040204020203" pitchFamily="34" charset="0"/>
                <a:cs typeface="Segoe UI Semibold" panose="020B0702040204020203" pitchFamily="34" charset="0"/>
              </a:rPr>
              <a:t>En nuestro curso online de:</a:t>
            </a:r>
            <a:endParaRPr lang="en-US" sz="1836" dirty="0">
              <a:solidFill>
                <a:schemeClr val="bg1">
                  <a:lumMod val="95000"/>
                </a:schemeClr>
              </a:solidFill>
              <a:latin typeface="Segoe UI Semibold" panose="020B0702040204020203" pitchFamily="34" charset="0"/>
              <a:cs typeface="Segoe UI Semibold" panose="020B0702040204020203" pitchFamily="34" charset="0"/>
            </a:endParaRPr>
          </a:p>
        </p:txBody>
      </p:sp>
      <p:sp>
        <p:nvSpPr>
          <p:cNvPr id="2" name="Título 1"/>
          <p:cNvSpPr>
            <a:spLocks noGrp="1"/>
          </p:cNvSpPr>
          <p:nvPr>
            <p:ph type="ctrTitle"/>
          </p:nvPr>
        </p:nvSpPr>
        <p:spPr>
          <a:xfrm>
            <a:off x="1555222" y="33309"/>
            <a:ext cx="9251485" cy="659724"/>
          </a:xfrm>
        </p:spPr>
        <p:txBody>
          <a:bodyPr>
            <a:normAutofit/>
          </a:bodyPr>
          <a:lstStyle/>
          <a:p>
            <a:r>
              <a:rPr lang="es-ES" sz="3264" dirty="0">
                <a:solidFill>
                  <a:schemeClr val="bg1"/>
                </a:solidFill>
                <a:latin typeface="Segoe UI Semibold" panose="020B0702040204020203" pitchFamily="34" charset="0"/>
                <a:cs typeface="Segoe UI Semibold" panose="020B0702040204020203" pitchFamily="34" charset="0"/>
              </a:rPr>
              <a:t>10% de descuento</a:t>
            </a:r>
            <a:endParaRPr lang="en-US" sz="1632" dirty="0">
              <a:solidFill>
                <a:schemeClr val="bg1"/>
              </a:solidFill>
              <a:latin typeface="Segoe UI Semibold" panose="020B0702040204020203" pitchFamily="34" charset="0"/>
              <a:cs typeface="Segoe UI Semibold" panose="020B0702040204020203" pitchFamily="34" charset="0"/>
            </a:endParaRPr>
          </a:p>
        </p:txBody>
      </p:sp>
      <p:sp>
        <p:nvSpPr>
          <p:cNvPr id="3" name="Subtítulo 2"/>
          <p:cNvSpPr>
            <a:spLocks noGrp="1"/>
          </p:cNvSpPr>
          <p:nvPr>
            <p:ph type="subTitle" idx="1"/>
          </p:nvPr>
        </p:nvSpPr>
        <p:spPr>
          <a:xfrm>
            <a:off x="9221758" y="6294637"/>
            <a:ext cx="2953837" cy="478560"/>
          </a:xfrm>
        </p:spPr>
        <p:txBody>
          <a:bodyPr>
            <a:normAutofit lnSpcReduction="10000"/>
          </a:bodyPr>
          <a:lstStyle/>
          <a:p>
            <a:r>
              <a:rPr lang="es-ES" sz="2244" dirty="0">
                <a:solidFill>
                  <a:schemeClr val="bg1">
                    <a:lumMod val="95000"/>
                  </a:schemeClr>
                </a:solidFill>
              </a:rPr>
              <a:t>www.campusMVP.es</a:t>
            </a:r>
          </a:p>
          <a:p>
            <a:endParaRPr lang="en-US" sz="2040" dirty="0"/>
          </a:p>
        </p:txBody>
      </p:sp>
      <p:sp>
        <p:nvSpPr>
          <p:cNvPr id="18" name="Subtítulo 2"/>
          <p:cNvSpPr txBox="1">
            <a:spLocks/>
          </p:cNvSpPr>
          <p:nvPr/>
        </p:nvSpPr>
        <p:spPr>
          <a:xfrm>
            <a:off x="1555221" y="3441750"/>
            <a:ext cx="9326033" cy="478560"/>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36" dirty="0">
                <a:solidFill>
                  <a:schemeClr val="bg1">
                    <a:lumMod val="95000"/>
                  </a:schemeClr>
                </a:solidFill>
                <a:latin typeface="Segoe UI Semibold" panose="020B0702040204020203" pitchFamily="34" charset="0"/>
                <a:cs typeface="Segoe UI Semibold" panose="020B0702040204020203" pitchFamily="34" charset="0"/>
              </a:rPr>
              <a:t>Usa este cupón en campusMVP.es:</a:t>
            </a:r>
            <a:endParaRPr lang="en-US" sz="2448" dirty="0"/>
          </a:p>
        </p:txBody>
      </p:sp>
      <p:grpSp>
        <p:nvGrpSpPr>
          <p:cNvPr id="19" name="Grupo 18"/>
          <p:cNvGrpSpPr/>
          <p:nvPr/>
        </p:nvGrpSpPr>
        <p:grpSpPr>
          <a:xfrm>
            <a:off x="5119098" y="4043697"/>
            <a:ext cx="2187180" cy="659198"/>
            <a:chOff x="3624943" y="3953882"/>
            <a:chExt cx="2144489" cy="646331"/>
          </a:xfrm>
        </p:grpSpPr>
        <p:sp>
          <p:nvSpPr>
            <p:cNvPr id="17" name="Rectángulo redondeado 16"/>
            <p:cNvSpPr/>
            <p:nvPr/>
          </p:nvSpPr>
          <p:spPr>
            <a:xfrm>
              <a:off x="3624943" y="3953882"/>
              <a:ext cx="2122717" cy="646331"/>
            </a:xfrm>
            <a:prstGeom prst="roundRect">
              <a:avLst/>
            </a:prstGeom>
            <a:solidFill>
              <a:schemeClr val="bg1"/>
            </a:solidFill>
            <a:ln w="28575">
              <a:solidFill>
                <a:srgbClr val="FF9900"/>
              </a:solidFill>
              <a:prstDash val="solid"/>
            </a:ln>
            <a:effectLst>
              <a:outerShdw blurRad="215900" dir="5400000" sx="109000" sy="109000" algn="t" rotWithShape="0">
                <a:schemeClr val="tx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p>
          </p:txBody>
        </p:sp>
        <p:sp>
          <p:nvSpPr>
            <p:cNvPr id="12" name="CuadroTexto 11"/>
            <p:cNvSpPr txBox="1"/>
            <p:nvPr/>
          </p:nvSpPr>
          <p:spPr>
            <a:xfrm>
              <a:off x="3646715" y="4015437"/>
              <a:ext cx="2122717" cy="531812"/>
            </a:xfrm>
            <a:prstGeom prst="rect">
              <a:avLst/>
            </a:prstGeom>
            <a:noFill/>
          </p:spPr>
          <p:txBody>
            <a:bodyPr wrap="square" rtlCol="0">
              <a:spAutoFit/>
            </a:bodyPr>
            <a:lstStyle/>
            <a:p>
              <a:pPr algn="ctr"/>
              <a:r>
                <a:rPr lang="es-ES" sz="2856" dirty="0" err="1">
                  <a:solidFill>
                    <a:schemeClr val="tx2">
                      <a:lumMod val="75000"/>
                    </a:schemeClr>
                  </a:solidFill>
                  <a:latin typeface="Consolas" panose="020B0609020204030204" pitchFamily="49" charset="0"/>
                  <a:cs typeface="Consolas" panose="020B0609020204030204" pitchFamily="49" charset="0"/>
                </a:rPr>
                <a:t>xamarindo</a:t>
              </a:r>
              <a:endParaRPr lang="en-US" sz="2856" dirty="0">
                <a:solidFill>
                  <a:schemeClr val="tx2">
                    <a:lumMod val="75000"/>
                  </a:schemeClr>
                </a:solidFill>
                <a:latin typeface="Consolas" panose="020B0609020204030204" pitchFamily="49" charset="0"/>
                <a:cs typeface="Consolas" panose="020B0609020204030204" pitchFamily="49" charset="0"/>
              </a:endParaRPr>
            </a:p>
          </p:txBody>
        </p:sp>
      </p:grpSp>
      <p:sp>
        <p:nvSpPr>
          <p:cNvPr id="20" name="CuadroTexto 19"/>
          <p:cNvSpPr txBox="1"/>
          <p:nvPr/>
        </p:nvSpPr>
        <p:spPr>
          <a:xfrm>
            <a:off x="1544116" y="5255132"/>
            <a:ext cx="9326033" cy="350330"/>
          </a:xfrm>
          <a:prstGeom prst="rect">
            <a:avLst/>
          </a:prstGeom>
          <a:noFill/>
        </p:spPr>
        <p:txBody>
          <a:bodyPr wrap="square" rtlCol="0">
            <a:spAutoFit/>
          </a:bodyPr>
          <a:lstStyle/>
          <a:p>
            <a:pPr algn="ctr"/>
            <a:r>
              <a:rPr lang="es-ES" sz="1632" dirty="0">
                <a:solidFill>
                  <a:schemeClr val="bg1">
                    <a:lumMod val="95000"/>
                  </a:schemeClr>
                </a:solidFill>
                <a:latin typeface="Segoe UI" panose="020B0502040204020203" pitchFamily="34" charset="0"/>
                <a:cs typeface="Segoe UI" panose="020B0502040204020203" pitchFamily="34" charset="0"/>
              </a:rPr>
              <a:t>Válido hasta el </a:t>
            </a:r>
            <a:r>
              <a:rPr lang="es-ES" sz="1632" dirty="0">
                <a:solidFill>
                  <a:schemeClr val="bg1">
                    <a:lumMod val="95000"/>
                  </a:schemeClr>
                </a:solidFill>
                <a:latin typeface="Segoe UI Semibold" panose="020B0702040204020203" pitchFamily="34" charset="0"/>
                <a:cs typeface="Segoe UI Semibold" panose="020B0702040204020203" pitchFamily="34" charset="0"/>
              </a:rPr>
              <a:t>31 de Diciembre de 2016</a:t>
            </a:r>
            <a:endParaRPr lang="en-US" sz="1632" dirty="0">
              <a:solidFill>
                <a:schemeClr val="bg1">
                  <a:lumMod val="9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5511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28651" y="932603"/>
          <a:ext cx="5850791" cy="5129322"/>
        </p:xfrm>
        <a:graphic>
          <a:graphicData uri="http://schemas.openxmlformats.org/drawingml/2006/table">
            <a:tbl>
              <a:tblPr firstRow="1" bandRow="1">
                <a:tableStyleId>{793D81CF-94F2-401A-BA57-92F5A7B2D0C5}</a:tableStyleId>
              </a:tblPr>
              <a:tblGrid>
                <a:gridCol w="2858013">
                  <a:extLst>
                    <a:ext uri="{9D8B030D-6E8A-4147-A177-3AD203B41FA5}">
                      <a16:colId xmlns:a16="http://schemas.microsoft.com/office/drawing/2014/main" val="20000"/>
                    </a:ext>
                  </a:extLst>
                </a:gridCol>
                <a:gridCol w="2992778">
                  <a:extLst>
                    <a:ext uri="{9D8B030D-6E8A-4147-A177-3AD203B41FA5}">
                      <a16:colId xmlns:a16="http://schemas.microsoft.com/office/drawing/2014/main" val="20001"/>
                    </a:ext>
                  </a:extLst>
                </a:gridCol>
              </a:tblGrid>
              <a:tr h="466302">
                <a:tc>
                  <a:txBody>
                    <a:bodyPr/>
                    <a:lstStyle/>
                    <a:p>
                      <a:r>
                        <a:rPr lang="en-US" sz="2200" dirty="0"/>
                        <a:t>Windows</a:t>
                      </a:r>
                    </a:p>
                  </a:txBody>
                  <a:tcPr marL="124347" marR="124347" marT="62174" marB="62174"/>
                </a:tc>
                <a:tc>
                  <a:txBody>
                    <a:bodyPr/>
                    <a:lstStyle/>
                    <a:p>
                      <a:r>
                        <a:rPr lang="en-US" sz="2200" dirty="0"/>
                        <a:t>Xamarin.Forms</a:t>
                      </a:r>
                    </a:p>
                  </a:txBody>
                  <a:tcPr marL="124347" marR="124347" marT="62174" marB="62174"/>
                </a:tc>
                <a:extLst>
                  <a:ext uri="{0D108BD9-81ED-4DB2-BD59-A6C34878D82A}">
                    <a16:rowId xmlns:a16="http://schemas.microsoft.com/office/drawing/2014/main" val="10000"/>
                  </a:ext>
                </a:extLst>
              </a:tr>
              <a:tr h="466302">
                <a:tc>
                  <a:txBody>
                    <a:bodyPr/>
                    <a:lstStyle/>
                    <a:p>
                      <a:r>
                        <a:rPr lang="en-US" sz="2200" dirty="0" err="1">
                          <a:solidFill>
                            <a:srgbClr val="FF0000"/>
                          </a:solidFill>
                        </a:rPr>
                        <a:t>StackPanel</a:t>
                      </a:r>
                      <a:endParaRPr lang="en-US" sz="2200" dirty="0">
                        <a:solidFill>
                          <a:srgbClr val="FF0000"/>
                        </a:solidFill>
                      </a:endParaRPr>
                    </a:p>
                  </a:txBody>
                  <a:tcPr marL="124347" marR="124347" marT="62174" marB="62174"/>
                </a:tc>
                <a:tc>
                  <a:txBody>
                    <a:bodyPr/>
                    <a:lstStyle/>
                    <a:p>
                      <a:r>
                        <a:rPr lang="en-US" sz="2200" dirty="0" err="1">
                          <a:solidFill>
                            <a:srgbClr val="FF0000"/>
                          </a:solidFill>
                        </a:rPr>
                        <a:t>StackLayout</a:t>
                      </a:r>
                      <a:endParaRPr lang="en-US" sz="2200" dirty="0">
                        <a:solidFill>
                          <a:srgbClr val="FF0000"/>
                        </a:solidFill>
                      </a:endParaRPr>
                    </a:p>
                  </a:txBody>
                  <a:tcPr marL="124347" marR="124347" marT="62174" marB="62174"/>
                </a:tc>
                <a:extLst>
                  <a:ext uri="{0D108BD9-81ED-4DB2-BD59-A6C34878D82A}">
                    <a16:rowId xmlns:a16="http://schemas.microsoft.com/office/drawing/2014/main" val="10001"/>
                  </a:ext>
                </a:extLst>
              </a:tr>
              <a:tr h="466302">
                <a:tc>
                  <a:txBody>
                    <a:bodyPr/>
                    <a:lstStyle/>
                    <a:p>
                      <a:r>
                        <a:rPr lang="en-US" sz="2200" dirty="0" err="1">
                          <a:solidFill>
                            <a:srgbClr val="FF0000"/>
                          </a:solidFill>
                        </a:rPr>
                        <a:t>TextBox</a:t>
                      </a:r>
                      <a:endParaRPr lang="en-US" sz="2200" dirty="0">
                        <a:solidFill>
                          <a:srgbClr val="FF0000"/>
                        </a:solidFill>
                      </a:endParaRPr>
                    </a:p>
                  </a:txBody>
                  <a:tcPr marL="124347" marR="124347" marT="62174" marB="62174"/>
                </a:tc>
                <a:tc>
                  <a:txBody>
                    <a:bodyPr/>
                    <a:lstStyle/>
                    <a:p>
                      <a:r>
                        <a:rPr lang="en-US" sz="2200" dirty="0">
                          <a:solidFill>
                            <a:srgbClr val="FF0000"/>
                          </a:solidFill>
                        </a:rPr>
                        <a:t>Entry</a:t>
                      </a:r>
                    </a:p>
                  </a:txBody>
                  <a:tcPr marL="124347" marR="124347" marT="62174" marB="62174"/>
                </a:tc>
                <a:extLst>
                  <a:ext uri="{0D108BD9-81ED-4DB2-BD59-A6C34878D82A}">
                    <a16:rowId xmlns:a16="http://schemas.microsoft.com/office/drawing/2014/main" val="10002"/>
                  </a:ext>
                </a:extLst>
              </a:tr>
              <a:tr h="466302">
                <a:tc>
                  <a:txBody>
                    <a:bodyPr/>
                    <a:lstStyle/>
                    <a:p>
                      <a:r>
                        <a:rPr lang="en-US" sz="2200" dirty="0" err="1">
                          <a:solidFill>
                            <a:srgbClr val="FF0000"/>
                          </a:solidFill>
                        </a:rPr>
                        <a:t>ListBox</a:t>
                      </a:r>
                      <a:endParaRPr lang="en-US" sz="2200" dirty="0">
                        <a:solidFill>
                          <a:srgbClr val="FF0000"/>
                        </a:solidFill>
                      </a:endParaRPr>
                    </a:p>
                  </a:txBody>
                  <a:tcPr marL="124347" marR="124347" marT="62174" marB="62174"/>
                </a:tc>
                <a:tc>
                  <a:txBody>
                    <a:bodyPr/>
                    <a:lstStyle/>
                    <a:p>
                      <a:r>
                        <a:rPr lang="en-US" sz="2200" dirty="0" err="1">
                          <a:solidFill>
                            <a:srgbClr val="FF0000"/>
                          </a:solidFill>
                        </a:rPr>
                        <a:t>ListView</a:t>
                      </a:r>
                      <a:endParaRPr lang="en-US" sz="2200" dirty="0">
                        <a:solidFill>
                          <a:srgbClr val="FF0000"/>
                        </a:solidFill>
                      </a:endParaRPr>
                    </a:p>
                  </a:txBody>
                  <a:tcPr marL="124347" marR="124347" marT="62174" marB="62174"/>
                </a:tc>
                <a:extLst>
                  <a:ext uri="{0D108BD9-81ED-4DB2-BD59-A6C34878D82A}">
                    <a16:rowId xmlns:a16="http://schemas.microsoft.com/office/drawing/2014/main" val="10003"/>
                  </a:ext>
                </a:extLst>
              </a:tr>
              <a:tr h="466302">
                <a:tc>
                  <a:txBody>
                    <a:bodyPr/>
                    <a:lstStyle/>
                    <a:p>
                      <a:r>
                        <a:rPr lang="en-US" sz="2200" dirty="0" err="1">
                          <a:solidFill>
                            <a:srgbClr val="FF0000"/>
                          </a:solidFill>
                        </a:rPr>
                        <a:t>CheckBox</a:t>
                      </a:r>
                      <a:endParaRPr lang="en-US" sz="2200" dirty="0">
                        <a:solidFill>
                          <a:srgbClr val="FF0000"/>
                        </a:solidFill>
                      </a:endParaRPr>
                    </a:p>
                  </a:txBody>
                  <a:tcPr marL="124347" marR="124347" marT="62174" marB="62174"/>
                </a:tc>
                <a:tc>
                  <a:txBody>
                    <a:bodyPr/>
                    <a:lstStyle/>
                    <a:p>
                      <a:r>
                        <a:rPr lang="en-US" sz="2200" dirty="0">
                          <a:solidFill>
                            <a:srgbClr val="FF0000"/>
                          </a:solidFill>
                        </a:rPr>
                        <a:t>Switch</a:t>
                      </a:r>
                    </a:p>
                  </a:txBody>
                  <a:tcPr marL="124347" marR="124347" marT="62174" marB="62174"/>
                </a:tc>
                <a:extLst>
                  <a:ext uri="{0D108BD9-81ED-4DB2-BD59-A6C34878D82A}">
                    <a16:rowId xmlns:a16="http://schemas.microsoft.com/office/drawing/2014/main" val="10004"/>
                  </a:ext>
                </a:extLst>
              </a:tr>
              <a:tr h="466302">
                <a:tc>
                  <a:txBody>
                    <a:bodyPr/>
                    <a:lstStyle/>
                    <a:p>
                      <a:r>
                        <a:rPr lang="en-US" sz="2200" dirty="0" err="1">
                          <a:solidFill>
                            <a:srgbClr val="FF0000"/>
                          </a:solidFill>
                        </a:rPr>
                        <a:t>ProgressBar</a:t>
                      </a:r>
                      <a:endParaRPr lang="en-US" sz="2200" dirty="0">
                        <a:solidFill>
                          <a:srgbClr val="FF0000"/>
                        </a:solidFill>
                      </a:endParaRPr>
                    </a:p>
                  </a:txBody>
                  <a:tcPr marL="124347" marR="124347" marT="62174" marB="62174"/>
                </a:tc>
                <a:tc>
                  <a:txBody>
                    <a:bodyPr/>
                    <a:lstStyle/>
                    <a:p>
                      <a:r>
                        <a:rPr lang="en-US" sz="2200" dirty="0" err="1">
                          <a:solidFill>
                            <a:srgbClr val="FF0000"/>
                          </a:solidFill>
                        </a:rPr>
                        <a:t>ActivityIndicator</a:t>
                      </a:r>
                      <a:endParaRPr lang="en-US" sz="2200" dirty="0">
                        <a:solidFill>
                          <a:srgbClr val="FF0000"/>
                        </a:solidFill>
                      </a:endParaRPr>
                    </a:p>
                  </a:txBody>
                  <a:tcPr marL="124347" marR="124347" marT="62174" marB="62174"/>
                </a:tc>
                <a:extLst>
                  <a:ext uri="{0D108BD9-81ED-4DB2-BD59-A6C34878D82A}">
                    <a16:rowId xmlns:a16="http://schemas.microsoft.com/office/drawing/2014/main" val="10005"/>
                  </a:ext>
                </a:extLst>
              </a:tr>
              <a:tr h="466302">
                <a:tc>
                  <a:txBody>
                    <a:bodyPr/>
                    <a:lstStyle/>
                    <a:p>
                      <a:r>
                        <a:rPr lang="en-US" sz="2200" dirty="0"/>
                        <a:t>Grid</a:t>
                      </a:r>
                    </a:p>
                  </a:txBody>
                  <a:tcPr marL="124347" marR="124347" marT="62174" marB="62174"/>
                </a:tc>
                <a:tc>
                  <a:txBody>
                    <a:bodyPr/>
                    <a:lstStyle/>
                    <a:p>
                      <a:r>
                        <a:rPr lang="en-US" sz="2200" dirty="0"/>
                        <a:t>Grid</a:t>
                      </a:r>
                    </a:p>
                  </a:txBody>
                  <a:tcPr marL="124347" marR="124347" marT="62174" marB="62174"/>
                </a:tc>
                <a:extLst>
                  <a:ext uri="{0D108BD9-81ED-4DB2-BD59-A6C34878D82A}">
                    <a16:rowId xmlns:a16="http://schemas.microsoft.com/office/drawing/2014/main" val="10006"/>
                  </a:ext>
                </a:extLst>
              </a:tr>
              <a:tr h="466302">
                <a:tc>
                  <a:txBody>
                    <a:bodyPr/>
                    <a:lstStyle/>
                    <a:p>
                      <a:r>
                        <a:rPr lang="en-US" sz="2200" dirty="0"/>
                        <a:t>Label</a:t>
                      </a:r>
                    </a:p>
                  </a:txBody>
                  <a:tcPr marL="124347" marR="124347" marT="62174" marB="62174"/>
                </a:tc>
                <a:tc>
                  <a:txBody>
                    <a:bodyPr/>
                    <a:lstStyle/>
                    <a:p>
                      <a:r>
                        <a:rPr lang="en-US" sz="2200" dirty="0"/>
                        <a:t>Label</a:t>
                      </a:r>
                    </a:p>
                  </a:txBody>
                  <a:tcPr marL="124347" marR="124347" marT="62174" marB="62174"/>
                </a:tc>
                <a:extLst>
                  <a:ext uri="{0D108BD9-81ED-4DB2-BD59-A6C34878D82A}">
                    <a16:rowId xmlns:a16="http://schemas.microsoft.com/office/drawing/2014/main" val="10007"/>
                  </a:ext>
                </a:extLst>
              </a:tr>
              <a:tr h="466302">
                <a:tc>
                  <a:txBody>
                    <a:bodyPr/>
                    <a:lstStyle/>
                    <a:p>
                      <a:r>
                        <a:rPr lang="en-US" sz="2200" dirty="0"/>
                        <a:t>Button</a:t>
                      </a:r>
                    </a:p>
                  </a:txBody>
                  <a:tcPr marL="124347" marR="124347" marT="62174" marB="62174"/>
                </a:tc>
                <a:tc>
                  <a:txBody>
                    <a:bodyPr/>
                    <a:lstStyle/>
                    <a:p>
                      <a:r>
                        <a:rPr lang="en-US" sz="2200" dirty="0"/>
                        <a:t>Button</a:t>
                      </a:r>
                    </a:p>
                  </a:txBody>
                  <a:tcPr marL="124347" marR="124347" marT="62174" marB="62174"/>
                </a:tc>
                <a:extLst>
                  <a:ext uri="{0D108BD9-81ED-4DB2-BD59-A6C34878D82A}">
                    <a16:rowId xmlns:a16="http://schemas.microsoft.com/office/drawing/2014/main" val="10008"/>
                  </a:ext>
                </a:extLst>
              </a:tr>
              <a:tr h="466302">
                <a:tc>
                  <a:txBody>
                    <a:bodyPr/>
                    <a:lstStyle/>
                    <a:p>
                      <a:r>
                        <a:rPr lang="en-US" sz="2200" dirty="0"/>
                        <a:t>Image</a:t>
                      </a:r>
                    </a:p>
                  </a:txBody>
                  <a:tcPr marL="124347" marR="124347" marT="62174" marB="62174"/>
                </a:tc>
                <a:tc>
                  <a:txBody>
                    <a:bodyPr/>
                    <a:lstStyle/>
                    <a:p>
                      <a:r>
                        <a:rPr lang="en-US" sz="2200" dirty="0"/>
                        <a:t>Image</a:t>
                      </a:r>
                    </a:p>
                  </a:txBody>
                  <a:tcPr marL="124347" marR="124347" marT="62174" marB="62174"/>
                </a:tc>
                <a:extLst>
                  <a:ext uri="{0D108BD9-81ED-4DB2-BD59-A6C34878D82A}">
                    <a16:rowId xmlns:a16="http://schemas.microsoft.com/office/drawing/2014/main" val="10009"/>
                  </a:ext>
                </a:extLst>
              </a:tr>
              <a:tr h="466302">
                <a:tc>
                  <a:txBody>
                    <a:bodyPr/>
                    <a:lstStyle/>
                    <a:p>
                      <a:r>
                        <a:rPr lang="en-US" sz="2200" dirty="0"/>
                        <a:t>Date/</a:t>
                      </a:r>
                      <a:r>
                        <a:rPr lang="en-US" sz="2200" dirty="0" err="1"/>
                        <a:t>TimePicker</a:t>
                      </a:r>
                      <a:endParaRPr lang="en-US" sz="2200" dirty="0"/>
                    </a:p>
                  </a:txBody>
                  <a:tcPr marL="124347" marR="124347" marT="62174" marB="62174"/>
                </a:tc>
                <a:tc>
                  <a:txBody>
                    <a:bodyPr/>
                    <a:lstStyle/>
                    <a:p>
                      <a:r>
                        <a:rPr lang="en-US" sz="2200" dirty="0"/>
                        <a:t>Date/</a:t>
                      </a:r>
                      <a:r>
                        <a:rPr lang="en-US" sz="2200" dirty="0" err="1"/>
                        <a:t>TimePicker</a:t>
                      </a:r>
                      <a:endParaRPr lang="en-US" sz="2200" dirty="0"/>
                    </a:p>
                  </a:txBody>
                  <a:tcPr marL="124347" marR="124347" marT="62174" marB="62174"/>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410421" y="2647263"/>
            <a:ext cx="4415044" cy="1700001"/>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31788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19425" y="953191"/>
          <a:ext cx="5860016" cy="3632724"/>
        </p:xfrm>
        <a:graphic>
          <a:graphicData uri="http://schemas.openxmlformats.org/drawingml/2006/table">
            <a:tbl>
              <a:tblPr firstRow="1" bandRow="1">
                <a:tableStyleId>{793D81CF-94F2-401A-BA57-92F5A7B2D0C5}</a:tableStyleId>
              </a:tblPr>
              <a:tblGrid>
                <a:gridCol w="2930008">
                  <a:extLst>
                    <a:ext uri="{9D8B030D-6E8A-4147-A177-3AD203B41FA5}">
                      <a16:colId xmlns:a16="http://schemas.microsoft.com/office/drawing/2014/main" val="20000"/>
                    </a:ext>
                  </a:extLst>
                </a:gridCol>
                <a:gridCol w="2930008">
                  <a:extLst>
                    <a:ext uri="{9D8B030D-6E8A-4147-A177-3AD203B41FA5}">
                      <a16:colId xmlns:a16="http://schemas.microsoft.com/office/drawing/2014/main" val="20001"/>
                    </a:ext>
                  </a:extLst>
                </a:gridCol>
              </a:tblGrid>
              <a:tr h="605454">
                <a:tc>
                  <a:txBody>
                    <a:bodyPr/>
                    <a:lstStyle/>
                    <a:p>
                      <a:r>
                        <a:rPr lang="en-US" sz="2400" dirty="0"/>
                        <a:t>Windows</a:t>
                      </a:r>
                    </a:p>
                  </a:txBody>
                  <a:tcPr marL="124347" marR="124347" marT="62174" marB="62174"/>
                </a:tc>
                <a:tc>
                  <a:txBody>
                    <a:bodyPr/>
                    <a:lstStyle/>
                    <a:p>
                      <a:r>
                        <a:rPr lang="en-US" sz="2400" dirty="0"/>
                        <a:t>Xamarin.Forms</a:t>
                      </a:r>
                    </a:p>
                  </a:txBody>
                  <a:tcPr marL="124347" marR="124347" marT="62174" marB="62174"/>
                </a:tc>
                <a:extLst>
                  <a:ext uri="{0D108BD9-81ED-4DB2-BD59-A6C34878D82A}">
                    <a16:rowId xmlns:a16="http://schemas.microsoft.com/office/drawing/2014/main" val="10000"/>
                  </a:ext>
                </a:extLst>
              </a:tr>
              <a:tr h="605454">
                <a:tc>
                  <a:txBody>
                    <a:bodyPr/>
                    <a:lstStyle/>
                    <a:p>
                      <a:r>
                        <a:rPr lang="en-US" sz="2400" dirty="0" err="1">
                          <a:solidFill>
                            <a:srgbClr val="FF0000"/>
                          </a:solidFill>
                        </a:rPr>
                        <a:t>DataContext</a:t>
                      </a:r>
                      <a:endParaRPr lang="en-US" sz="2400" dirty="0">
                        <a:solidFill>
                          <a:srgbClr val="FF0000"/>
                        </a:solidFill>
                      </a:endParaRPr>
                    </a:p>
                  </a:txBody>
                  <a:tcPr marL="124347" marR="124347" marT="62174" marB="62174"/>
                </a:tc>
                <a:tc>
                  <a:txBody>
                    <a:bodyPr/>
                    <a:lstStyle/>
                    <a:p>
                      <a:r>
                        <a:rPr lang="en-US" sz="2400" dirty="0" err="1">
                          <a:solidFill>
                            <a:srgbClr val="FF0000"/>
                          </a:solidFill>
                        </a:rPr>
                        <a:t>BindingContext</a:t>
                      </a:r>
                      <a:endParaRPr lang="en-US" sz="2400" dirty="0">
                        <a:solidFill>
                          <a:srgbClr val="FF0000"/>
                        </a:solidFill>
                      </a:endParaRPr>
                    </a:p>
                  </a:txBody>
                  <a:tcPr marL="124347" marR="124347" marT="62174" marB="62174"/>
                </a:tc>
                <a:extLst>
                  <a:ext uri="{0D108BD9-81ED-4DB2-BD59-A6C34878D82A}">
                    <a16:rowId xmlns:a16="http://schemas.microsoft.com/office/drawing/2014/main" val="10001"/>
                  </a:ext>
                </a:extLst>
              </a:tr>
              <a:tr h="605454">
                <a:tc>
                  <a:txBody>
                    <a:bodyPr/>
                    <a:lstStyle/>
                    <a:p>
                      <a:r>
                        <a:rPr lang="en-US" sz="2400" dirty="0"/>
                        <a:t>{Binding Property}</a:t>
                      </a:r>
                    </a:p>
                  </a:txBody>
                  <a:tcPr marL="124347" marR="124347" marT="62174" marB="62174"/>
                </a:tc>
                <a:tc>
                  <a:txBody>
                    <a:bodyPr/>
                    <a:lstStyle/>
                    <a:p>
                      <a:r>
                        <a:rPr lang="en-US" sz="2400" dirty="0"/>
                        <a:t>{Binding</a:t>
                      </a:r>
                      <a:r>
                        <a:rPr lang="en-US" sz="2400" baseline="0" dirty="0"/>
                        <a:t> Property}</a:t>
                      </a:r>
                      <a:endParaRPr lang="en-US" sz="2400" dirty="0"/>
                    </a:p>
                  </a:txBody>
                  <a:tcPr marL="124347" marR="124347" marT="62174" marB="62174"/>
                </a:tc>
                <a:extLst>
                  <a:ext uri="{0D108BD9-81ED-4DB2-BD59-A6C34878D82A}">
                    <a16:rowId xmlns:a16="http://schemas.microsoft.com/office/drawing/2014/main" val="10002"/>
                  </a:ext>
                </a:extLst>
              </a:tr>
              <a:tr h="605454">
                <a:tc>
                  <a:txBody>
                    <a:bodyPr/>
                    <a:lstStyle/>
                    <a:p>
                      <a:r>
                        <a:rPr lang="en-US" sz="2400" dirty="0" err="1"/>
                        <a:t>ItemsSource</a:t>
                      </a:r>
                      <a:endParaRPr lang="en-US" sz="2400" dirty="0"/>
                    </a:p>
                  </a:txBody>
                  <a:tcPr marL="124347" marR="124347" marT="62174" marB="62174"/>
                </a:tc>
                <a:tc>
                  <a:txBody>
                    <a:bodyPr/>
                    <a:lstStyle/>
                    <a:p>
                      <a:r>
                        <a:rPr lang="en-US" sz="2400" dirty="0" err="1"/>
                        <a:t>ItemsSource</a:t>
                      </a:r>
                      <a:endParaRPr lang="en-US" sz="2400" dirty="0"/>
                    </a:p>
                  </a:txBody>
                  <a:tcPr marL="124347" marR="124347" marT="62174" marB="62174"/>
                </a:tc>
                <a:extLst>
                  <a:ext uri="{0D108BD9-81ED-4DB2-BD59-A6C34878D82A}">
                    <a16:rowId xmlns:a16="http://schemas.microsoft.com/office/drawing/2014/main" val="10003"/>
                  </a:ext>
                </a:extLst>
              </a:tr>
              <a:tr h="605454">
                <a:tc>
                  <a:txBody>
                    <a:bodyPr/>
                    <a:lstStyle/>
                    <a:p>
                      <a:r>
                        <a:rPr lang="en-US" sz="2400" dirty="0" err="1"/>
                        <a:t>ItemTemplate</a:t>
                      </a:r>
                      <a:endParaRPr lang="en-US" sz="2400" dirty="0"/>
                    </a:p>
                  </a:txBody>
                  <a:tcPr marL="124347" marR="124347" marT="62174" marB="62174"/>
                </a:tc>
                <a:tc>
                  <a:txBody>
                    <a:bodyPr/>
                    <a:lstStyle/>
                    <a:p>
                      <a:r>
                        <a:rPr lang="en-US" sz="2400" dirty="0" err="1"/>
                        <a:t>ItemTemplate</a:t>
                      </a:r>
                      <a:endParaRPr lang="en-US" sz="2400" dirty="0"/>
                    </a:p>
                  </a:txBody>
                  <a:tcPr marL="124347" marR="124347" marT="62174" marB="62174"/>
                </a:tc>
                <a:extLst>
                  <a:ext uri="{0D108BD9-81ED-4DB2-BD59-A6C34878D82A}">
                    <a16:rowId xmlns:a16="http://schemas.microsoft.com/office/drawing/2014/main" val="10004"/>
                  </a:ext>
                </a:extLst>
              </a:tr>
              <a:tr h="605454">
                <a:tc>
                  <a:txBody>
                    <a:bodyPr/>
                    <a:lstStyle/>
                    <a:p>
                      <a:r>
                        <a:rPr lang="en-US" sz="2400" dirty="0" err="1"/>
                        <a:t>DataTemplate</a:t>
                      </a:r>
                      <a:endParaRPr lang="en-US" sz="2400" dirty="0"/>
                    </a:p>
                  </a:txBody>
                  <a:tcPr marL="124347" marR="124347" marT="62174" marB="62174"/>
                </a:tc>
                <a:tc>
                  <a:txBody>
                    <a:bodyPr/>
                    <a:lstStyle/>
                    <a:p>
                      <a:r>
                        <a:rPr lang="en-US" sz="2400" dirty="0" err="1"/>
                        <a:t>DataTemplate</a:t>
                      </a:r>
                      <a:endParaRPr lang="en-US" sz="2400" dirty="0"/>
                    </a:p>
                  </a:txBody>
                  <a:tcPr marL="124347" marR="124347" marT="62174" marB="62174"/>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410421" y="2647263"/>
            <a:ext cx="4415044" cy="1700001"/>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err="1"/>
              <a:t>Comparativa</a:t>
            </a:r>
            <a:r>
              <a:rPr lang="en-US" sz="4799" dirty="0"/>
              <a:t> de enlace a </a:t>
            </a:r>
            <a:r>
              <a:rPr lang="en-US" sz="4799" dirty="0" err="1"/>
              <a:t>datos</a:t>
            </a:r>
            <a:endParaRPr lang="en-US" sz="4799" dirty="0"/>
          </a:p>
        </p:txBody>
      </p:sp>
      <p:pic>
        <p:nvPicPr>
          <p:cNvPr id="8" name="Picture 7"/>
          <p:cNvPicPr>
            <a:picLocks noChangeAspect="1"/>
          </p:cNvPicPr>
          <p:nvPr/>
        </p:nvPicPr>
        <p:blipFill>
          <a:blip r:embed="rId3"/>
          <a:stretch>
            <a:fillRect/>
          </a:stretch>
        </p:blipFill>
        <p:spPr>
          <a:xfrm>
            <a:off x="888776" y="4947158"/>
            <a:ext cx="6111344" cy="1259795"/>
          </a:xfrm>
          <a:prstGeom prst="rect">
            <a:avLst/>
          </a:prstGeom>
        </p:spPr>
      </p:pic>
    </p:spTree>
    <p:extLst>
      <p:ext uri="{BB962C8B-B14F-4D97-AF65-F5344CB8AC3E}">
        <p14:creationId xmlns:p14="http://schemas.microsoft.com/office/powerpoint/2010/main" val="332967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410421" y="2647263"/>
            <a:ext cx="4415044" cy="1700001"/>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err="1"/>
              <a:t>Personalización</a:t>
            </a:r>
            <a:r>
              <a:rPr lang="en-US" sz="4799" dirty="0"/>
              <a:t> de la </a:t>
            </a:r>
            <a:r>
              <a:rPr lang="en-US" sz="4799" dirty="0" err="1"/>
              <a:t>plataforma</a:t>
            </a:r>
            <a:endParaRPr lang="en-US" sz="4799" dirty="0"/>
          </a:p>
        </p:txBody>
      </p:sp>
      <p:pic>
        <p:nvPicPr>
          <p:cNvPr id="9" name="Picture 8"/>
          <p:cNvPicPr>
            <a:picLocks noChangeAspect="1"/>
          </p:cNvPicPr>
          <p:nvPr/>
        </p:nvPicPr>
        <p:blipFill>
          <a:blip r:embed="rId3"/>
          <a:stretch>
            <a:fillRect/>
          </a:stretch>
        </p:blipFill>
        <p:spPr>
          <a:xfrm>
            <a:off x="806311" y="887944"/>
            <a:ext cx="6485167" cy="5170366"/>
          </a:xfrm>
          <a:prstGeom prst="rect">
            <a:avLst/>
          </a:prstGeom>
        </p:spPr>
      </p:pic>
    </p:spTree>
    <p:extLst>
      <p:ext uri="{BB962C8B-B14F-4D97-AF65-F5344CB8AC3E}">
        <p14:creationId xmlns:p14="http://schemas.microsoft.com/office/powerpoint/2010/main" val="107802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56331" y="1706815"/>
            <a:ext cx="5511019" cy="4633576"/>
          </a:xfrm>
        </p:spPr>
        <p:txBody>
          <a:bodyPr/>
          <a:lstStyle/>
          <a:p>
            <a:pPr marL="0" indent="0">
              <a:buNone/>
            </a:pPr>
            <a:r>
              <a:rPr lang="en-US" sz="1099" dirty="0">
                <a:solidFill>
                  <a:schemeClr val="tx1"/>
                </a:solidFill>
              </a:rPr>
              <a:t>&lt;?</a:t>
            </a:r>
            <a:r>
              <a:rPr lang="en-US" sz="1099" dirty="0">
                <a:solidFill>
                  <a:srgbClr val="53954A"/>
                </a:solidFill>
              </a:rPr>
              <a:t>xml</a:t>
            </a:r>
            <a:r>
              <a:rPr lang="en-US" sz="1099" dirty="0">
                <a:solidFill>
                  <a:schemeClr val="tx1"/>
                </a:solidFill>
              </a:rPr>
              <a:t> </a:t>
            </a:r>
            <a:r>
              <a:rPr lang="en-US" sz="1099" dirty="0">
                <a:solidFill>
                  <a:srgbClr val="654792"/>
                </a:solidFill>
              </a:rPr>
              <a:t>version</a:t>
            </a:r>
            <a:r>
              <a:rPr lang="en-US" sz="1099" dirty="0">
                <a:solidFill>
                  <a:schemeClr val="tx1"/>
                </a:solidFill>
              </a:rPr>
              <a:t>=</a:t>
            </a:r>
            <a:r>
              <a:rPr lang="en-US" sz="1099" dirty="0">
                <a:solidFill>
                  <a:srgbClr val="D53A05"/>
                </a:solidFill>
              </a:rPr>
              <a:t>"1.0" </a:t>
            </a:r>
            <a:r>
              <a:rPr lang="en-US" sz="1099" dirty="0">
                <a:solidFill>
                  <a:srgbClr val="654792"/>
                </a:solidFill>
              </a:rPr>
              <a:t>encoding</a:t>
            </a:r>
            <a:r>
              <a:rPr lang="en-US" sz="1099" dirty="0">
                <a:solidFill>
                  <a:schemeClr val="tx1"/>
                </a:solidFill>
              </a:rPr>
              <a:t>=</a:t>
            </a:r>
            <a:r>
              <a:rPr lang="en-US" sz="1099" dirty="0">
                <a:solidFill>
                  <a:srgbClr val="D53A05"/>
                </a:solidFill>
              </a:rPr>
              <a:t>"UTF-8"</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a:solidFill>
                  <a:schemeClr val="tx1"/>
                </a:solidFill>
              </a:rPr>
              <a:t> </a:t>
            </a:r>
            <a:r>
              <a:rPr lang="en-US" sz="1099" dirty="0" err="1">
                <a:solidFill>
                  <a:srgbClr val="654792"/>
                </a:solidFill>
              </a:rPr>
              <a:t>xmlns</a:t>
            </a:r>
            <a:r>
              <a:rPr lang="en-US" sz="1099" dirty="0">
                <a:solidFill>
                  <a:schemeClr val="tx1"/>
                </a:solidFill>
              </a:rPr>
              <a:t>=</a:t>
            </a:r>
            <a:r>
              <a:rPr lang="en-US" sz="1099" dirty="0">
                <a:solidFill>
                  <a:srgbClr val="D53A05"/>
                </a:solidFill>
              </a:rPr>
              <a:t>"http://</a:t>
            </a:r>
            <a:r>
              <a:rPr lang="en-US" sz="1099" dirty="0" err="1">
                <a:solidFill>
                  <a:srgbClr val="D53A05"/>
                </a:solidFill>
              </a:rPr>
              <a:t>xamarin.com</a:t>
            </a:r>
            <a:r>
              <a:rPr lang="en-US" sz="1099" dirty="0">
                <a:solidFill>
                  <a:srgbClr val="D53A05"/>
                </a:solidFill>
              </a:rPr>
              <a:t>/schemas/2014/forms</a:t>
            </a:r>
            <a:r>
              <a:rPr lang="en-US" sz="1099" dirty="0">
                <a:solidFill>
                  <a:schemeClr val="tx1"/>
                </a:solidFill>
              </a:rPr>
              <a:t>"</a:t>
            </a:r>
          </a:p>
          <a:p>
            <a:pPr marL="0" indent="0">
              <a:buNone/>
            </a:pPr>
            <a:r>
              <a:rPr lang="en-US" sz="1099" dirty="0">
                <a:solidFill>
                  <a:schemeClr val="tx1"/>
                </a:solidFill>
              </a:rPr>
              <a:t>            </a:t>
            </a:r>
            <a:r>
              <a:rPr lang="en-US" sz="1099" dirty="0" err="1">
                <a:solidFill>
                  <a:srgbClr val="654792"/>
                </a:solidFill>
              </a:rPr>
              <a:t>xmlns:x</a:t>
            </a:r>
            <a:r>
              <a:rPr lang="en-US" sz="1099" dirty="0">
                <a:solidFill>
                  <a:schemeClr val="tx1"/>
                </a:solidFill>
              </a:rPr>
              <a:t>=</a:t>
            </a:r>
            <a:r>
              <a:rPr lang="en-US" sz="1099" dirty="0">
                <a:solidFill>
                  <a:srgbClr val="D53A05"/>
                </a:solidFill>
              </a:rPr>
              <a:t>"http://</a:t>
            </a:r>
            <a:r>
              <a:rPr lang="en-US" sz="1199" dirty="0" err="1">
                <a:solidFill>
                  <a:srgbClr val="D53A05"/>
                </a:solidFill>
              </a:rPr>
              <a:t>schemas.microsoft.com</a:t>
            </a:r>
            <a:r>
              <a:rPr lang="en-US" sz="1099" dirty="0">
                <a:solidFill>
                  <a:srgbClr val="D53A05"/>
                </a:solidFill>
              </a:rPr>
              <a:t>/</a:t>
            </a:r>
            <a:r>
              <a:rPr lang="en-US" sz="1099" dirty="0" err="1">
                <a:solidFill>
                  <a:srgbClr val="D53A05"/>
                </a:solidFill>
              </a:rPr>
              <a:t>winfx</a:t>
            </a:r>
            <a:r>
              <a:rPr lang="en-US" sz="1099" dirty="0">
                <a:solidFill>
                  <a:srgbClr val="D53A05"/>
                </a:solidFill>
              </a:rPr>
              <a:t>/2009/</a:t>
            </a:r>
            <a:r>
              <a:rPr lang="en-US" sz="1099" dirty="0" err="1">
                <a:solidFill>
                  <a:srgbClr val="D53A05"/>
                </a:solidFill>
              </a:rPr>
              <a:t>xaml</a:t>
            </a:r>
            <a:r>
              <a:rPr lang="en-US" sz="1099" dirty="0">
                <a:solidFill>
                  <a:srgbClr val="D53A05"/>
                </a:solidFill>
              </a:rPr>
              <a:t>"</a:t>
            </a:r>
          </a:p>
          <a:p>
            <a:pPr marL="0" indent="0">
              <a:buNone/>
            </a:pPr>
            <a:r>
              <a:rPr lang="en-US" sz="1099" dirty="0">
                <a:solidFill>
                  <a:schemeClr val="tx1"/>
                </a:solidFill>
              </a:rPr>
              <a:t>           </a:t>
            </a:r>
            <a:r>
              <a:rPr lang="en-US" sz="1099" dirty="0">
                <a:solidFill>
                  <a:srgbClr val="654792"/>
                </a:solidFill>
              </a:rPr>
              <a:t> </a:t>
            </a:r>
            <a:r>
              <a:rPr lang="en-US" sz="1099" dirty="0" err="1">
                <a:solidFill>
                  <a:srgbClr val="654792"/>
                </a:solidFill>
              </a:rPr>
              <a:t>x:Class</a:t>
            </a:r>
            <a:r>
              <a:rPr lang="en-US" sz="1099" dirty="0">
                <a:solidFill>
                  <a:schemeClr val="tx1"/>
                </a:solidFill>
              </a:rPr>
              <a:t>=</a:t>
            </a:r>
            <a:r>
              <a:rPr lang="en-US" sz="1099" dirty="0">
                <a:solidFill>
                  <a:srgbClr val="D53A05"/>
                </a:solidFill>
              </a:rPr>
              <a:t>"</a:t>
            </a:r>
            <a:r>
              <a:rPr lang="en-US" sz="1099" dirty="0" err="1">
                <a:solidFill>
                  <a:srgbClr val="D53A05"/>
                </a:solidFill>
              </a:rPr>
              <a:t>MyApp.MainPage</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err="1">
                <a:solidFill>
                  <a:schemeClr val="tx1"/>
                </a:solidFill>
              </a:rPr>
              <a:t>.Children</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 </a:t>
            </a:r>
            <a:r>
              <a:rPr lang="en-US" sz="1099" dirty="0">
                <a:solidFill>
                  <a:srgbClr val="654792"/>
                </a:solidFill>
              </a:rPr>
              <a:t>Title</a:t>
            </a:r>
            <a:r>
              <a:rPr lang="en-US" sz="1099" dirty="0">
                <a:solidFill>
                  <a:schemeClr val="tx1"/>
                </a:solidFill>
              </a:rPr>
              <a:t>=</a:t>
            </a:r>
            <a:r>
              <a:rPr lang="en-US" sz="1099" dirty="0">
                <a:solidFill>
                  <a:srgbClr val="D53A05"/>
                </a:solidFill>
              </a:rPr>
              <a:t>"Profile"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Profile.png</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 </a:t>
            </a:r>
            <a:r>
              <a:rPr lang="en-US" sz="1099" dirty="0">
                <a:solidFill>
                  <a:srgbClr val="654792"/>
                </a:solidFill>
              </a:rPr>
              <a:t>Spacing</a:t>
            </a:r>
            <a:r>
              <a:rPr lang="en-US" sz="1099" dirty="0">
                <a:solidFill>
                  <a:schemeClr val="tx1"/>
                </a:solidFill>
              </a:rPr>
              <a:t>=</a:t>
            </a:r>
            <a:r>
              <a:rPr lang="en-US" sz="1099" dirty="0">
                <a:solidFill>
                  <a:srgbClr val="D53A05"/>
                </a:solidFill>
              </a:rPr>
              <a:t>"20"</a:t>
            </a:r>
            <a:r>
              <a:rPr lang="en-US" sz="1099" dirty="0">
                <a:solidFill>
                  <a:schemeClr val="tx1"/>
                </a:solidFill>
              </a:rPr>
              <a:t> </a:t>
            </a:r>
            <a:r>
              <a:rPr lang="en-US" sz="1099" dirty="0">
                <a:solidFill>
                  <a:srgbClr val="654792"/>
                </a:solidFill>
              </a:rPr>
              <a:t>Padding</a:t>
            </a:r>
            <a:r>
              <a:rPr lang="en-US" sz="1099" dirty="0">
                <a:solidFill>
                  <a:schemeClr val="tx1"/>
                </a:solidFill>
              </a:rPr>
              <a:t>=</a:t>
            </a:r>
            <a:r>
              <a:rPr lang="en-US" sz="1099" dirty="0">
                <a:solidFill>
                  <a:srgbClr val="D53A05"/>
                </a:solidFill>
              </a:rPr>
              <a:t>"20"</a:t>
            </a:r>
          </a:p>
          <a:p>
            <a:pPr marL="0" indent="0">
              <a:buNone/>
            </a:pPr>
            <a:r>
              <a:rPr lang="de-DE" sz="1099" dirty="0">
                <a:solidFill>
                  <a:schemeClr val="tx1"/>
                </a:solidFill>
              </a:rPr>
              <a:t>                 </a:t>
            </a:r>
            <a:r>
              <a:rPr lang="de-DE" sz="1099" dirty="0" err="1">
                <a:solidFill>
                  <a:srgbClr val="654792"/>
                </a:solidFill>
              </a:rPr>
              <a:t>VerticalOptions</a:t>
            </a:r>
            <a:r>
              <a:rPr lang="de-DE" sz="1099" dirty="0">
                <a:solidFill>
                  <a:schemeClr val="tx1"/>
                </a:solidFill>
              </a:rPr>
              <a:t>=</a:t>
            </a:r>
            <a:r>
              <a:rPr lang="de-DE" sz="1099" dirty="0">
                <a:solidFill>
                  <a:srgbClr val="D53A05"/>
                </a:solidFill>
              </a:rPr>
              <a:t>"Center"</a:t>
            </a:r>
            <a:r>
              <a:rPr lang="de-DE" sz="1099" dirty="0">
                <a:solidFill>
                  <a:schemeClr val="tx1"/>
                </a:solidFill>
              </a:rPr>
              <a:t>&gt;</a:t>
            </a:r>
          </a:p>
          <a:p>
            <a:pPr marL="0" indent="0">
              <a:buNone/>
            </a:pPr>
            <a:r>
              <a:rPr lang="de-DE" sz="1099" dirty="0">
                <a:solidFill>
                  <a:schemeClr val="tx1"/>
                </a:solidFill>
              </a:rPr>
              <a:t>        &lt;</a:t>
            </a:r>
            <a:r>
              <a:rPr lang="de-DE" sz="1099" dirty="0">
                <a:solidFill>
                  <a:srgbClr val="53954A"/>
                </a:solidFill>
              </a:rPr>
              <a:t>Entry</a:t>
            </a:r>
            <a:r>
              <a:rPr lang="de-DE" sz="1099" dirty="0">
                <a:solidFill>
                  <a:schemeClr val="tx1"/>
                </a:solidFill>
              </a:rPr>
              <a:t> </a:t>
            </a:r>
            <a:r>
              <a:rPr lang="de-DE" sz="1099" dirty="0" err="1">
                <a:solidFill>
                  <a:srgbClr val="654792"/>
                </a:solidFill>
              </a:rPr>
              <a:t>Placeholder</a:t>
            </a:r>
            <a:r>
              <a:rPr lang="de-DE" sz="1099" dirty="0">
                <a:solidFill>
                  <a:schemeClr val="tx1"/>
                </a:solidFill>
              </a:rPr>
              <a:t>=</a:t>
            </a:r>
            <a:r>
              <a:rPr lang="de-DE" sz="1099" dirty="0">
                <a:solidFill>
                  <a:srgbClr val="D53A05"/>
                </a:solidFill>
              </a:rPr>
              <a:t>"Username"</a:t>
            </a:r>
          </a:p>
          <a:p>
            <a:pPr marL="0" indent="0">
              <a:buNone/>
            </a:pPr>
            <a:r>
              <a:rPr lang="da-DK" sz="1099" dirty="0">
                <a:solidFill>
                  <a:schemeClr val="tx1"/>
                </a:solidFill>
              </a:rPr>
              <a:t>               </a:t>
            </a:r>
            <a:r>
              <a:rPr lang="da-DK" sz="1099" dirty="0" err="1">
                <a:solidFill>
                  <a:srgbClr val="654792"/>
                </a:solidFill>
              </a:rPr>
              <a:t>Text</a:t>
            </a:r>
            <a:r>
              <a:rPr lang="da-DK" sz="1099" dirty="0">
                <a:solidFill>
                  <a:schemeClr val="tx1"/>
                </a:solidFill>
              </a:rPr>
              <a:t>=</a:t>
            </a:r>
            <a:r>
              <a:rPr lang="da-DK" sz="1099" dirty="0">
                <a:solidFill>
                  <a:srgbClr val="D53A05"/>
                </a:solidFill>
              </a:rPr>
              <a:t>"{Binding </a:t>
            </a:r>
            <a:r>
              <a:rPr lang="da-DK" sz="1099" dirty="0" err="1">
                <a:solidFill>
                  <a:srgbClr val="D53A05"/>
                </a:solidFill>
              </a:rPr>
              <a:t>Username</a:t>
            </a:r>
            <a:r>
              <a:rPr lang="da-DK" sz="1099" dirty="0">
                <a:solidFill>
                  <a:srgbClr val="D53A05"/>
                </a:solidFill>
              </a:rPr>
              <a:t>}"</a:t>
            </a:r>
            <a:r>
              <a:rPr lang="da-DK" sz="1099" dirty="0">
                <a:solidFill>
                  <a:schemeClr val="tx1"/>
                </a:solidFill>
              </a:rPr>
              <a:t>/&gt;</a:t>
            </a:r>
          </a:p>
          <a:p>
            <a:pPr marL="0" indent="0">
              <a:buNone/>
            </a:pPr>
            <a:r>
              <a:rPr lang="da-DK" sz="1099" dirty="0">
                <a:solidFill>
                  <a:schemeClr val="tx1"/>
                </a:solidFill>
              </a:rPr>
              <a:t>        &lt;</a:t>
            </a:r>
            <a:r>
              <a:rPr lang="da-DK" sz="1099" dirty="0" err="1">
                <a:solidFill>
                  <a:srgbClr val="53954A"/>
                </a:solidFill>
              </a:rPr>
              <a:t>Entry</a:t>
            </a:r>
            <a:r>
              <a:rPr lang="da-DK" sz="1099" dirty="0">
                <a:solidFill>
                  <a:srgbClr val="53954A"/>
                </a:solidFill>
              </a:rPr>
              <a:t> </a:t>
            </a:r>
            <a:r>
              <a:rPr lang="da-DK" sz="1099" dirty="0">
                <a:solidFill>
                  <a:srgbClr val="654792"/>
                </a:solidFill>
              </a:rPr>
              <a:t>Placeholder</a:t>
            </a:r>
            <a:r>
              <a:rPr lang="da-DK" sz="1099" dirty="0">
                <a:solidFill>
                  <a:schemeClr val="tx1"/>
                </a:solidFill>
              </a:rPr>
              <a:t>=</a:t>
            </a:r>
            <a:r>
              <a:rPr lang="da-DK" sz="1099" dirty="0">
                <a:solidFill>
                  <a:srgbClr val="D53A05"/>
                </a:solidFill>
              </a:rPr>
              <a:t>"Password"</a:t>
            </a:r>
          </a:p>
          <a:p>
            <a:pPr marL="0" indent="0">
              <a:buNone/>
            </a:pP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"{Binding Password}"</a:t>
            </a:r>
          </a:p>
          <a:p>
            <a:pPr marL="0" indent="0">
              <a:buNone/>
            </a:pPr>
            <a:r>
              <a:rPr lang="nl-NL" sz="1099" dirty="0">
                <a:solidFill>
                  <a:schemeClr val="tx1"/>
                </a:solidFill>
              </a:rPr>
              <a:t>               </a:t>
            </a:r>
            <a:r>
              <a:rPr lang="nl-NL" sz="1099" dirty="0" err="1">
                <a:solidFill>
                  <a:srgbClr val="654792"/>
                </a:solidFill>
              </a:rPr>
              <a:t>IsPassword</a:t>
            </a:r>
            <a:r>
              <a:rPr lang="nl-NL" sz="1099" dirty="0">
                <a:solidFill>
                  <a:schemeClr val="tx1"/>
                </a:solidFill>
              </a:rPr>
              <a:t>=</a:t>
            </a:r>
            <a:r>
              <a:rPr lang="nl-NL" sz="1099" dirty="0">
                <a:solidFill>
                  <a:srgbClr val="D53A05"/>
                </a:solidFill>
              </a:rPr>
              <a:t>"</a:t>
            </a:r>
            <a:r>
              <a:rPr lang="nl-NL" sz="1099" dirty="0" err="1">
                <a:solidFill>
                  <a:srgbClr val="D53A05"/>
                </a:solidFill>
              </a:rPr>
              <a:t>true</a:t>
            </a:r>
            <a:r>
              <a:rPr lang="nl-NL" sz="1099" dirty="0">
                <a:solidFill>
                  <a:srgbClr val="D53A05"/>
                </a:solidFill>
              </a:rPr>
              <a:t>"</a:t>
            </a:r>
            <a:r>
              <a:rPr lang="nl-NL" sz="1099" dirty="0">
                <a:solidFill>
                  <a:schemeClr val="tx1"/>
                </a:solidFill>
              </a:rPr>
              <a:t>/&gt;</a:t>
            </a:r>
          </a:p>
          <a:p>
            <a:pPr marL="0" indent="0">
              <a:buNone/>
            </a:pPr>
            <a:r>
              <a:rPr lang="nl-NL" sz="1099" dirty="0">
                <a:solidFill>
                  <a:schemeClr val="tx1"/>
                </a:solidFill>
              </a:rPr>
              <a:t>        &lt;</a:t>
            </a:r>
            <a:r>
              <a:rPr lang="nl-NL" sz="1099" dirty="0">
                <a:solidFill>
                  <a:srgbClr val="53954A"/>
                </a:solidFill>
              </a:rPr>
              <a:t>Button</a:t>
            </a: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"Login" </a:t>
            </a:r>
            <a:r>
              <a:rPr lang="nl-NL" sz="1099" dirty="0" err="1">
                <a:solidFill>
                  <a:srgbClr val="654792"/>
                </a:solidFill>
              </a:rPr>
              <a:t>TextColor</a:t>
            </a:r>
            <a:r>
              <a:rPr lang="nl-NL" sz="1099" dirty="0">
                <a:solidFill>
                  <a:schemeClr val="tx1"/>
                </a:solidFill>
              </a:rPr>
              <a:t>=</a:t>
            </a:r>
            <a:r>
              <a:rPr lang="nl-NL" sz="1099" dirty="0">
                <a:solidFill>
                  <a:srgbClr val="D53A05"/>
                </a:solidFill>
              </a:rPr>
              <a:t>"White"</a:t>
            </a:r>
          </a:p>
          <a:p>
            <a:pPr marL="0" indent="0">
              <a:buNone/>
            </a:pPr>
            <a:r>
              <a:rPr lang="en-US" sz="1099" dirty="0">
                <a:solidFill>
                  <a:schemeClr val="tx1"/>
                </a:solidFill>
              </a:rPr>
              <a:t>                </a:t>
            </a:r>
            <a:r>
              <a:rPr lang="en-US" sz="1099" dirty="0" err="1">
                <a:solidFill>
                  <a:srgbClr val="654792"/>
                </a:solidFill>
              </a:rPr>
              <a:t>BackgroundColor</a:t>
            </a:r>
            <a:r>
              <a:rPr lang="en-US" sz="1099" dirty="0">
                <a:solidFill>
                  <a:schemeClr val="tx1"/>
                </a:solidFill>
              </a:rPr>
              <a:t>=</a:t>
            </a:r>
            <a:r>
              <a:rPr lang="en-US" sz="1099" dirty="0">
                <a:solidFill>
                  <a:srgbClr val="D53A05"/>
                </a:solidFill>
              </a:rPr>
              <a:t>"#77D065"</a:t>
            </a:r>
          </a:p>
          <a:p>
            <a:pPr marL="0" indent="0">
              <a:buNone/>
            </a:pPr>
            <a:r>
              <a:rPr lang="en-US" sz="1099" dirty="0">
                <a:solidFill>
                  <a:schemeClr val="tx1"/>
                </a:solidFill>
              </a:rPr>
              <a:t>                </a:t>
            </a:r>
            <a:r>
              <a:rPr lang="en-US" sz="1099" dirty="0">
                <a:solidFill>
                  <a:srgbClr val="654792"/>
                </a:solidFill>
              </a:rPr>
              <a:t>Command</a:t>
            </a:r>
            <a:r>
              <a:rPr lang="en-US" sz="1099" dirty="0">
                <a:solidFill>
                  <a:schemeClr val="tx1"/>
                </a:solidFill>
              </a:rPr>
              <a:t>=</a:t>
            </a:r>
            <a:r>
              <a:rPr lang="en-US" sz="1099" dirty="0">
                <a:solidFill>
                  <a:srgbClr val="D53A05"/>
                </a:solidFill>
              </a:rPr>
              <a:t>"{Binding </a:t>
            </a:r>
            <a:r>
              <a:rPr lang="en-US" sz="1099" dirty="0" err="1">
                <a:solidFill>
                  <a:srgbClr val="D53A05"/>
                </a:solidFill>
              </a:rPr>
              <a:t>LoginCommand</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rgbClr val="53954A"/>
                </a:solidFill>
              </a:rPr>
              <a:t> </a:t>
            </a:r>
            <a:r>
              <a:rPr lang="en-US" sz="1099" dirty="0">
                <a:solidFill>
                  <a:srgbClr val="654792"/>
                </a:solidFill>
              </a:rPr>
              <a:t>Title</a:t>
            </a:r>
            <a:r>
              <a:rPr lang="en-US" sz="1099" dirty="0">
                <a:solidFill>
                  <a:schemeClr val="tx1"/>
                </a:solidFill>
              </a:rPr>
              <a:t>=</a:t>
            </a:r>
            <a:r>
              <a:rPr lang="en-US" sz="1099" dirty="0">
                <a:solidFill>
                  <a:srgbClr val="D53A05"/>
                </a:solidFill>
              </a:rPr>
              <a:t>"Settings"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Settings.png</a:t>
            </a:r>
            <a:r>
              <a:rPr lang="en-US" sz="1099" dirty="0">
                <a:solidFill>
                  <a:srgbClr val="D53A05"/>
                </a:solidFill>
              </a:rPr>
              <a:t>"</a:t>
            </a:r>
            <a:r>
              <a:rPr lang="en-US" sz="1099" dirty="0">
                <a:solidFill>
                  <a:schemeClr val="tx1"/>
                </a:solidFill>
              </a:rPr>
              <a:t>&gt;</a:t>
            </a:r>
          </a:p>
          <a:p>
            <a:pPr marL="0" indent="0">
              <a:buNone/>
            </a:pPr>
            <a:r>
              <a:rPr lang="fi-FI" sz="1099" dirty="0">
                <a:solidFill>
                  <a:srgbClr val="848684"/>
                </a:solidFill>
              </a:rPr>
              <a:t>    &lt;!-- </a:t>
            </a:r>
            <a:r>
              <a:rPr lang="fi-FI" sz="1099" dirty="0" err="1">
                <a:solidFill>
                  <a:srgbClr val="848684"/>
                </a:solidFill>
              </a:rPr>
              <a:t>Settings</a:t>
            </a:r>
            <a:r>
              <a:rPr lang="fi-FI" sz="1099" dirty="0">
                <a:solidFill>
                  <a:srgbClr val="848684"/>
                </a:solidFill>
              </a:rPr>
              <a:t> --&gt;</a:t>
            </a:r>
          </a:p>
          <a:p>
            <a:pPr marL="0" indent="0">
              <a:buNone/>
            </a:pPr>
            <a:r>
              <a:rPr lang="fi-FI" sz="1099" dirty="0">
                <a:solidFill>
                  <a:schemeClr val="tx1"/>
                </a:solidFill>
              </a:rPr>
              <a:t>&lt;/</a:t>
            </a:r>
            <a:r>
              <a:rPr lang="fi-FI" sz="1099" dirty="0" err="1">
                <a:solidFill>
                  <a:srgbClr val="53954A"/>
                </a:solidFill>
              </a:rPr>
              <a:t>ContentPage</a:t>
            </a:r>
            <a:r>
              <a:rPr lang="fi-FI" sz="1099" dirty="0">
                <a:solidFill>
                  <a:schemeClr val="tx1"/>
                </a:solidFill>
              </a:rPr>
              <a:t>&gt;</a:t>
            </a:r>
          </a:p>
          <a:p>
            <a:pPr marL="0" indent="0">
              <a:buNone/>
            </a:pPr>
            <a:r>
              <a:rPr lang="fi-FI" sz="1099" dirty="0">
                <a:solidFill>
                  <a:schemeClr val="tx1"/>
                </a:solidFill>
              </a:rPr>
              <a:t>&lt;/</a:t>
            </a:r>
            <a:r>
              <a:rPr lang="fi-FI" sz="1099" dirty="0">
                <a:solidFill>
                  <a:srgbClr val="53954A"/>
                </a:solidFill>
              </a:rPr>
              <a:t>TabbedPage</a:t>
            </a:r>
            <a:r>
              <a:rPr lang="fi-FI" sz="1099" dirty="0">
                <a:solidFill>
                  <a:schemeClr val="tx1"/>
                </a:solidFill>
              </a:rPr>
              <a:t>.Children&gt;</a:t>
            </a:r>
          </a:p>
          <a:p>
            <a:pPr marL="0" indent="0">
              <a:buNone/>
            </a:pPr>
            <a:r>
              <a:rPr lang="fi-FI" sz="1099">
                <a:solidFill>
                  <a:schemeClr val="tx1"/>
                </a:solidFill>
              </a:rPr>
              <a:t>&lt;/</a:t>
            </a:r>
            <a:r>
              <a:rPr lang="fi-FI" sz="1099">
                <a:solidFill>
                  <a:srgbClr val="53954A"/>
                </a:solidFill>
              </a:rPr>
              <a:t>TabbedPage</a:t>
            </a:r>
            <a:r>
              <a:rPr lang="fi-FI" sz="1099">
                <a:solidFill>
                  <a:schemeClr val="tx1"/>
                </a:solidFill>
              </a:rPr>
              <a:t>&gt;</a:t>
            </a:r>
            <a:endParaRPr lang="en-US" sz="1099" dirty="0">
              <a:solidFill>
                <a:schemeClr val="tx1"/>
              </a:solidFill>
            </a:endParaRPr>
          </a:p>
          <a:p>
            <a:pPr marL="0" indent="0">
              <a:buNone/>
            </a:pPr>
            <a:endParaRPr lang="en-US" sz="1099"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892846" y="1549677"/>
            <a:ext cx="241266" cy="4596748"/>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78" y="1921574"/>
            <a:ext cx="5556048" cy="35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1319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Vistas básicas</a:t>
            </a:r>
          </a:p>
        </p:txBody>
      </p:sp>
      <p:sp>
        <p:nvSpPr>
          <p:cNvPr id="5" name="Marcador de texto 4"/>
          <p:cNvSpPr>
            <a:spLocks noGrp="1"/>
          </p:cNvSpPr>
          <p:nvPr>
            <p:ph type="body" sz="quarter" idx="12"/>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El patron MVVM</a:t>
            </a:r>
          </a:p>
        </p:txBody>
      </p:sp>
    </p:spTree>
    <p:extLst>
      <p:ext uri="{BB962C8B-B14F-4D97-AF65-F5344CB8AC3E}">
        <p14:creationId xmlns:p14="http://schemas.microsoft.com/office/powerpoint/2010/main" val="220352426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249860" y="2378263"/>
            <a:ext cx="2414910" cy="44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32597"/>
            <a:endParaRPr lang="de-DE" sz="3264" b="1" dirty="0">
              <a:solidFill>
                <a:srgbClr val="027F98"/>
              </a:solidFill>
              <a:latin typeface="Myriad Pro"/>
              <a:cs typeface="Myriad Pro"/>
            </a:endParaRPr>
          </a:p>
        </p:txBody>
      </p:sp>
      <p:sp>
        <p:nvSpPr>
          <p:cNvPr id="12" name="TextBox 31"/>
          <p:cNvSpPr txBox="1"/>
          <p:nvPr/>
        </p:nvSpPr>
        <p:spPr>
          <a:xfrm>
            <a:off x="12717115" y="4264716"/>
            <a:ext cx="188409" cy="382308"/>
          </a:xfrm>
          <a:prstGeom prst="rect">
            <a:avLst/>
          </a:prstGeom>
          <a:noFill/>
        </p:spPr>
        <p:txBody>
          <a:bodyPr wrap="none" rtlCol="0">
            <a:spAutoFit/>
          </a:bodyPr>
          <a:lstStyle/>
          <a:p>
            <a:endParaRPr lang="en-US" sz="1836" dirty="0">
              <a:solidFill>
                <a:srgbClr val="027F98"/>
              </a:solidFill>
            </a:endParaRPr>
          </a:p>
        </p:txBody>
      </p:sp>
      <p:sp>
        <p:nvSpPr>
          <p:cNvPr id="10" name="TextBox 22"/>
          <p:cNvSpPr txBox="1"/>
          <p:nvPr/>
        </p:nvSpPr>
        <p:spPr>
          <a:xfrm>
            <a:off x="2689357" y="3032199"/>
            <a:ext cx="659198"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IDE</a:t>
            </a:r>
          </a:p>
        </p:txBody>
      </p:sp>
      <p:sp>
        <p:nvSpPr>
          <p:cNvPr id="14" name="TextBox 22"/>
          <p:cNvSpPr txBox="1"/>
          <p:nvPr/>
        </p:nvSpPr>
        <p:spPr>
          <a:xfrm>
            <a:off x="2294524" y="3967865"/>
            <a:ext cx="1463575" cy="478376"/>
          </a:xfrm>
          <a:prstGeom prst="rect">
            <a:avLst/>
          </a:prstGeom>
          <a:noFill/>
        </p:spPr>
        <p:txBody>
          <a:bodyPr wrap="none" rtlCol="0">
            <a:spAutoFit/>
          </a:bodyPr>
          <a:lstStyle/>
          <a:p>
            <a:r>
              <a:rPr lang="en-US" sz="2448" dirty="0" err="1">
                <a:latin typeface="Segoe UI" panose="020B0502040204020203" pitchFamily="34" charset="0"/>
                <a:cs typeface="Segoe UI" panose="020B0502040204020203" pitchFamily="34" charset="0"/>
              </a:rPr>
              <a:t>Lenguaje</a:t>
            </a:r>
            <a:endParaRPr lang="en-US" sz="2448" dirty="0">
              <a:latin typeface="Segoe UI" panose="020B0502040204020203" pitchFamily="34" charset="0"/>
              <a:cs typeface="Segoe UI" panose="020B0502040204020203" pitchFamily="34" charset="0"/>
            </a:endParaRPr>
          </a:p>
        </p:txBody>
      </p:sp>
      <p:sp>
        <p:nvSpPr>
          <p:cNvPr id="15" name="TextBox 22"/>
          <p:cNvSpPr txBox="1"/>
          <p:nvPr/>
        </p:nvSpPr>
        <p:spPr>
          <a:xfrm>
            <a:off x="2519325" y="4903532"/>
            <a:ext cx="1007435"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1418017652"/>
              </p:ext>
            </p:extLst>
          </p:nvPr>
        </p:nvGraphicFramePr>
        <p:xfrm>
          <a:off x="3966058" y="2028950"/>
          <a:ext cx="6217356" cy="3823674"/>
        </p:xfrm>
        <a:graphic>
          <a:graphicData uri="http://schemas.openxmlformats.org/drawingml/2006/table">
            <a:tbl>
              <a:tblPr firstRow="1" bandRow="1">
                <a:tableStyleId>{7DF18680-E054-41AD-8BC1-D1AEF772440D}</a:tableStyleId>
              </a:tblPr>
              <a:tblGrid>
                <a:gridCol w="2072452">
                  <a:extLst>
                    <a:ext uri="{9D8B030D-6E8A-4147-A177-3AD203B41FA5}">
                      <a16:colId xmlns:a16="http://schemas.microsoft.com/office/drawing/2014/main" val="20000"/>
                    </a:ext>
                  </a:extLst>
                </a:gridCol>
                <a:gridCol w="2072452">
                  <a:extLst>
                    <a:ext uri="{9D8B030D-6E8A-4147-A177-3AD203B41FA5}">
                      <a16:colId xmlns:a16="http://schemas.microsoft.com/office/drawing/2014/main" val="20001"/>
                    </a:ext>
                  </a:extLst>
                </a:gridCol>
                <a:gridCol w="2072452">
                  <a:extLst>
                    <a:ext uri="{9D8B030D-6E8A-4147-A177-3AD203B41FA5}">
                      <a16:colId xmlns:a16="http://schemas.microsoft.com/office/drawing/2014/main" val="20002"/>
                    </a:ext>
                  </a:extLst>
                </a:gridCol>
              </a:tblGrid>
              <a:tr h="839343">
                <a:tc>
                  <a:txBody>
                    <a:bodyPr/>
                    <a:lstStyle/>
                    <a:p>
                      <a:pPr algn="ctr"/>
                      <a:r>
                        <a:rPr lang="es-ES" sz="2400" dirty="0"/>
                        <a:t>iOS</a:t>
                      </a:r>
                    </a:p>
                  </a:txBody>
                  <a:tcPr marL="93260" marR="93260" marT="46630" marB="46630">
                    <a:solidFill>
                      <a:schemeClr val="accent1"/>
                    </a:solidFill>
                  </a:tcPr>
                </a:tc>
                <a:tc>
                  <a:txBody>
                    <a:bodyPr/>
                    <a:lstStyle/>
                    <a:p>
                      <a:pPr algn="ctr"/>
                      <a:r>
                        <a:rPr lang="es-ES" sz="2400" dirty="0"/>
                        <a:t>Android</a:t>
                      </a:r>
                    </a:p>
                  </a:txBody>
                  <a:tcPr marL="93260" marR="93260" marT="46630" marB="46630">
                    <a:solidFill>
                      <a:schemeClr val="accent1"/>
                    </a:solidFill>
                  </a:tcPr>
                </a:tc>
                <a:tc>
                  <a:txBody>
                    <a:bodyPr/>
                    <a:lstStyle/>
                    <a:p>
                      <a:pPr algn="ctr"/>
                      <a:r>
                        <a:rPr lang="es-ES" sz="2400" dirty="0"/>
                        <a:t>Windows Phone</a:t>
                      </a:r>
                    </a:p>
                  </a:txBody>
                  <a:tcPr marL="93260" marR="93260" marT="46630" marB="46630">
                    <a:solidFill>
                      <a:schemeClr val="accent1"/>
                    </a:solidFill>
                  </a:tcPr>
                </a:tc>
                <a:extLst>
                  <a:ext uri="{0D108BD9-81ED-4DB2-BD59-A6C34878D82A}">
                    <a16:rowId xmlns:a16="http://schemas.microsoft.com/office/drawing/2014/main" val="10000"/>
                  </a:ext>
                </a:extLst>
              </a:tr>
              <a:tr h="839343">
                <a:tc>
                  <a:txBody>
                    <a:bodyPr/>
                    <a:lstStyle/>
                    <a:p>
                      <a:pPr algn="ctr"/>
                      <a:r>
                        <a:rPr lang="es-ES" sz="2400" dirty="0" err="1"/>
                        <a:t>Xcode</a:t>
                      </a:r>
                      <a:endParaRPr lang="es-ES" sz="2400" dirty="0"/>
                    </a:p>
                  </a:txBody>
                  <a:tcPr marL="93260" marR="93260" marT="46630" marB="46630"/>
                </a:tc>
                <a:tc>
                  <a:txBody>
                    <a:bodyPr/>
                    <a:lstStyle/>
                    <a:p>
                      <a:pPr algn="ctr"/>
                      <a:r>
                        <a:rPr lang="es-ES" sz="2400" dirty="0"/>
                        <a:t>Android Studio</a:t>
                      </a:r>
                    </a:p>
                  </a:txBody>
                  <a:tcPr marL="93260" marR="93260" marT="46630" marB="46630"/>
                </a:tc>
                <a:tc>
                  <a:txBody>
                    <a:bodyPr/>
                    <a:lstStyle/>
                    <a:p>
                      <a:pPr algn="ctr"/>
                      <a:r>
                        <a:rPr lang="es-ES" sz="2400" dirty="0"/>
                        <a:t>Visual</a:t>
                      </a:r>
                      <a:r>
                        <a:rPr lang="es-ES" sz="2400" baseline="0" dirty="0"/>
                        <a:t> Studio</a:t>
                      </a:r>
                      <a:endParaRPr lang="es-ES" sz="2400" dirty="0"/>
                    </a:p>
                  </a:txBody>
                  <a:tcPr marL="93260" marR="93260" marT="46630" marB="46630"/>
                </a:tc>
                <a:extLst>
                  <a:ext uri="{0D108BD9-81ED-4DB2-BD59-A6C34878D82A}">
                    <a16:rowId xmlns:a16="http://schemas.microsoft.com/office/drawing/2014/main" val="10001"/>
                  </a:ext>
                </a:extLst>
              </a:tr>
              <a:tr h="12123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a:t>ObjectiveC</a:t>
                      </a:r>
                      <a:r>
                        <a:rPr lang="es-ES" sz="2400" dirty="0"/>
                        <a:t> o Swift</a:t>
                      </a:r>
                    </a:p>
                    <a:p>
                      <a:pPr algn="ctr"/>
                      <a:endParaRPr lang="es-ES" sz="2400" dirty="0"/>
                    </a:p>
                  </a:txBody>
                  <a:tcPr marL="93260" marR="93260" marT="46630" marB="46630"/>
                </a:tc>
                <a:tc>
                  <a:txBody>
                    <a:bodyPr/>
                    <a:lstStyle/>
                    <a:p>
                      <a:pPr algn="ctr"/>
                      <a:r>
                        <a:rPr lang="es-ES" sz="2400" dirty="0"/>
                        <a:t>Java</a:t>
                      </a:r>
                    </a:p>
                  </a:txBody>
                  <a:tcPr marL="93260" marR="93260" marT="46630" marB="46630"/>
                </a:tc>
                <a:tc>
                  <a:txBody>
                    <a:bodyPr/>
                    <a:lstStyle/>
                    <a:p>
                      <a:pPr algn="ctr"/>
                      <a:r>
                        <a:rPr lang="es-ES" sz="2400" dirty="0"/>
                        <a:t>C#</a:t>
                      </a:r>
                    </a:p>
                  </a:txBody>
                  <a:tcPr marL="93260" marR="93260" marT="46630" marB="46630"/>
                </a:tc>
                <a:extLst>
                  <a:ext uri="{0D108BD9-81ED-4DB2-BD59-A6C34878D82A}">
                    <a16:rowId xmlns:a16="http://schemas.microsoft.com/office/drawing/2014/main" val="10002"/>
                  </a:ext>
                </a:extLst>
              </a:tr>
              <a:tr h="466302">
                <a:tc>
                  <a:txBody>
                    <a:bodyPr/>
                    <a:lstStyle/>
                    <a:p>
                      <a:pPr algn="ctr"/>
                      <a:r>
                        <a:rPr lang="es-ES" sz="2400" dirty="0" err="1"/>
                        <a:t>Storyboard</a:t>
                      </a:r>
                      <a:endParaRPr lang="es-ES" sz="2400" dirty="0"/>
                    </a:p>
                  </a:txBody>
                  <a:tcPr marL="93260" marR="93260" marT="46630" marB="46630"/>
                </a:tc>
                <a:tc>
                  <a:txBody>
                    <a:bodyPr/>
                    <a:lstStyle/>
                    <a:p>
                      <a:pPr algn="ctr"/>
                      <a:r>
                        <a:rPr lang="es-ES" sz="2400" dirty="0"/>
                        <a:t>AXML</a:t>
                      </a:r>
                    </a:p>
                  </a:txBody>
                  <a:tcPr marL="93260" marR="93260" marT="46630" marB="46630"/>
                </a:tc>
                <a:tc>
                  <a:txBody>
                    <a:bodyPr/>
                    <a:lstStyle/>
                    <a:p>
                      <a:pPr algn="ctr"/>
                      <a:r>
                        <a:rPr lang="es-ES" sz="2400" dirty="0"/>
                        <a:t>XAML</a:t>
                      </a:r>
                    </a:p>
                  </a:txBody>
                  <a:tcPr marL="93260" marR="93260" marT="46630" marB="46630"/>
                </a:tc>
                <a:extLst>
                  <a:ext uri="{0D108BD9-81ED-4DB2-BD59-A6C34878D82A}">
                    <a16:rowId xmlns:a16="http://schemas.microsoft.com/office/drawing/2014/main" val="10003"/>
                  </a:ext>
                </a:extLst>
              </a:tr>
              <a:tr h="466302">
                <a:tc>
                  <a:txBody>
                    <a:bodyPr/>
                    <a:lstStyle/>
                    <a:p>
                      <a:pPr algn="ctr"/>
                      <a:r>
                        <a:rPr lang="es-ES" sz="2400" dirty="0"/>
                        <a:t>MVC</a:t>
                      </a:r>
                    </a:p>
                  </a:txBody>
                  <a:tcPr marL="93260" marR="93260" marT="46630" marB="46630"/>
                </a:tc>
                <a:tc>
                  <a:txBody>
                    <a:bodyPr/>
                    <a:lstStyle/>
                    <a:p>
                      <a:pPr algn="ctr"/>
                      <a:r>
                        <a:rPr lang="es-ES" sz="2400" dirty="0"/>
                        <a:t>MVC</a:t>
                      </a:r>
                    </a:p>
                  </a:txBody>
                  <a:tcPr marL="93260" marR="93260" marT="46630" marB="46630"/>
                </a:tc>
                <a:tc>
                  <a:txBody>
                    <a:bodyPr/>
                    <a:lstStyle/>
                    <a:p>
                      <a:pPr algn="ctr"/>
                      <a:r>
                        <a:rPr lang="es-ES" sz="2400" dirty="0"/>
                        <a:t>MVVM</a:t>
                      </a:r>
                    </a:p>
                  </a:txBody>
                  <a:tcPr marL="93260" marR="93260" marT="46630" marB="46630"/>
                </a:tc>
                <a:extLst>
                  <a:ext uri="{0D108BD9-81ED-4DB2-BD59-A6C34878D82A}">
                    <a16:rowId xmlns:a16="http://schemas.microsoft.com/office/drawing/2014/main" val="10004"/>
                  </a:ext>
                </a:extLst>
              </a:tr>
            </a:tbl>
          </a:graphicData>
        </a:graphic>
      </p:graphicFrame>
      <p:sp>
        <p:nvSpPr>
          <p:cNvPr id="16" name="TextBox 22"/>
          <p:cNvSpPr txBox="1"/>
          <p:nvPr/>
        </p:nvSpPr>
        <p:spPr>
          <a:xfrm>
            <a:off x="2188605" y="5443803"/>
            <a:ext cx="2193594" cy="382308"/>
          </a:xfrm>
          <a:prstGeom prst="rect">
            <a:avLst/>
          </a:prstGeom>
          <a:noFill/>
        </p:spPr>
        <p:txBody>
          <a:bodyPr wrap="square" rtlCol="0">
            <a:spAutoFit/>
          </a:bodyPr>
          <a:lstStyle/>
          <a:p>
            <a:r>
              <a:rPr lang="en-US" sz="1836" dirty="0" err="1">
                <a:latin typeface="Segoe UI" panose="020B0502040204020203" pitchFamily="34" charset="0"/>
                <a:cs typeface="Segoe UI" panose="020B0502040204020203" pitchFamily="34" charset="0"/>
              </a:rPr>
              <a:t>Patrón</a:t>
            </a:r>
            <a:r>
              <a:rPr lang="en-US" sz="1836" dirty="0">
                <a:latin typeface="Segoe UI" panose="020B0502040204020203" pitchFamily="34" charset="0"/>
                <a:cs typeface="Segoe UI" panose="020B0502040204020203" pitchFamily="34" charset="0"/>
              </a:rPr>
              <a:t> </a:t>
            </a:r>
            <a:r>
              <a:rPr lang="en-US" sz="1836" dirty="0" err="1">
                <a:latin typeface="Segoe UI" panose="020B0502040204020203" pitchFamily="34" charset="0"/>
                <a:cs typeface="Segoe UI" panose="020B0502040204020203" pitchFamily="34" charset="0"/>
              </a:rPr>
              <a:t>diseño</a:t>
            </a:r>
            <a:endParaRPr lang="en-US" sz="1836"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dirty="0"/>
              <a:t>Comparativa de plataformas </a:t>
            </a:r>
            <a:r>
              <a:rPr lang="pt-BR" dirty="0" err="1"/>
              <a:t>móviles</a:t>
            </a:r>
            <a:endParaRPr lang="pt-BR" dirty="0"/>
          </a:p>
        </p:txBody>
      </p:sp>
    </p:spTree>
    <p:extLst>
      <p:ext uri="{BB962C8B-B14F-4D97-AF65-F5344CB8AC3E}">
        <p14:creationId xmlns:p14="http://schemas.microsoft.com/office/powerpoint/2010/main" val="1059881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249860" y="2378263"/>
            <a:ext cx="2414910" cy="44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32597"/>
            <a:endParaRPr lang="de-DE" sz="3264" b="1" dirty="0">
              <a:solidFill>
                <a:srgbClr val="027F98"/>
              </a:solidFill>
              <a:latin typeface="Myriad Pro"/>
              <a:cs typeface="Myriad Pro"/>
            </a:endParaRPr>
          </a:p>
        </p:txBody>
      </p:sp>
      <p:sp>
        <p:nvSpPr>
          <p:cNvPr id="12" name="TextBox 31"/>
          <p:cNvSpPr txBox="1"/>
          <p:nvPr/>
        </p:nvSpPr>
        <p:spPr>
          <a:xfrm>
            <a:off x="12717115" y="4264716"/>
            <a:ext cx="188409" cy="382308"/>
          </a:xfrm>
          <a:prstGeom prst="rect">
            <a:avLst/>
          </a:prstGeom>
          <a:noFill/>
        </p:spPr>
        <p:txBody>
          <a:bodyPr wrap="none" rtlCol="0">
            <a:spAutoFit/>
          </a:bodyPr>
          <a:lstStyle/>
          <a:p>
            <a:endParaRPr lang="en-US" sz="1836" dirty="0">
              <a:solidFill>
                <a:srgbClr val="027F98"/>
              </a:solidFill>
            </a:endParaRPr>
          </a:p>
        </p:txBody>
      </p:sp>
      <p:sp>
        <p:nvSpPr>
          <p:cNvPr id="10" name="TextBox 22"/>
          <p:cNvSpPr txBox="1"/>
          <p:nvPr/>
        </p:nvSpPr>
        <p:spPr>
          <a:xfrm>
            <a:off x="2689354" y="3036432"/>
            <a:ext cx="659198"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IDE</a:t>
            </a:r>
          </a:p>
        </p:txBody>
      </p:sp>
      <p:sp>
        <p:nvSpPr>
          <p:cNvPr id="14" name="TextBox 22"/>
          <p:cNvSpPr txBox="1"/>
          <p:nvPr/>
        </p:nvSpPr>
        <p:spPr>
          <a:xfrm>
            <a:off x="2294522" y="3881325"/>
            <a:ext cx="1463575" cy="478376"/>
          </a:xfrm>
          <a:prstGeom prst="rect">
            <a:avLst/>
          </a:prstGeom>
          <a:noFill/>
        </p:spPr>
        <p:txBody>
          <a:bodyPr wrap="none" rtlCol="0">
            <a:spAutoFit/>
          </a:bodyPr>
          <a:lstStyle/>
          <a:p>
            <a:r>
              <a:rPr lang="en-US" sz="2448" dirty="0" err="1">
                <a:latin typeface="Segoe UI" panose="020B0502040204020203" pitchFamily="34" charset="0"/>
                <a:cs typeface="Segoe UI" panose="020B0502040204020203" pitchFamily="34" charset="0"/>
              </a:rPr>
              <a:t>Lenguaje</a:t>
            </a:r>
            <a:endParaRPr lang="en-US" sz="2448" dirty="0">
              <a:latin typeface="Segoe UI" panose="020B0502040204020203" pitchFamily="34" charset="0"/>
              <a:cs typeface="Segoe UI" panose="020B0502040204020203" pitchFamily="34" charset="0"/>
            </a:endParaRPr>
          </a:p>
        </p:txBody>
      </p:sp>
      <p:sp>
        <p:nvSpPr>
          <p:cNvPr id="15" name="TextBox 22"/>
          <p:cNvSpPr txBox="1"/>
          <p:nvPr/>
        </p:nvSpPr>
        <p:spPr>
          <a:xfrm>
            <a:off x="2519323" y="4492131"/>
            <a:ext cx="1007435"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561604010"/>
              </p:ext>
            </p:extLst>
          </p:nvPr>
        </p:nvGraphicFramePr>
        <p:xfrm>
          <a:off x="3966058" y="2028950"/>
          <a:ext cx="6217356" cy="3450633"/>
        </p:xfrm>
        <a:graphic>
          <a:graphicData uri="http://schemas.openxmlformats.org/drawingml/2006/table">
            <a:tbl>
              <a:tblPr firstRow="1" bandRow="1">
                <a:tableStyleId>{7DF18680-E054-41AD-8BC1-D1AEF772440D}</a:tableStyleId>
              </a:tblPr>
              <a:tblGrid>
                <a:gridCol w="2072452">
                  <a:extLst>
                    <a:ext uri="{9D8B030D-6E8A-4147-A177-3AD203B41FA5}">
                      <a16:colId xmlns:a16="http://schemas.microsoft.com/office/drawing/2014/main" val="20000"/>
                    </a:ext>
                  </a:extLst>
                </a:gridCol>
                <a:gridCol w="2072452">
                  <a:extLst>
                    <a:ext uri="{9D8B030D-6E8A-4147-A177-3AD203B41FA5}">
                      <a16:colId xmlns:a16="http://schemas.microsoft.com/office/drawing/2014/main" val="20001"/>
                    </a:ext>
                  </a:extLst>
                </a:gridCol>
                <a:gridCol w="2072452">
                  <a:extLst>
                    <a:ext uri="{9D8B030D-6E8A-4147-A177-3AD203B41FA5}">
                      <a16:colId xmlns:a16="http://schemas.microsoft.com/office/drawing/2014/main" val="20002"/>
                    </a:ext>
                  </a:extLst>
                </a:gridCol>
              </a:tblGrid>
              <a:tr h="839343">
                <a:tc>
                  <a:txBody>
                    <a:bodyPr/>
                    <a:lstStyle/>
                    <a:p>
                      <a:pPr algn="ctr"/>
                      <a:r>
                        <a:rPr lang="es-ES" sz="2400" dirty="0"/>
                        <a:t>iOS</a:t>
                      </a:r>
                    </a:p>
                  </a:txBody>
                  <a:tcPr marL="93260" marR="93260" marT="46630" marB="46630">
                    <a:solidFill>
                      <a:schemeClr val="accent1"/>
                    </a:solidFill>
                  </a:tcPr>
                </a:tc>
                <a:tc>
                  <a:txBody>
                    <a:bodyPr/>
                    <a:lstStyle/>
                    <a:p>
                      <a:pPr algn="ctr"/>
                      <a:r>
                        <a:rPr lang="es-ES" sz="2400" dirty="0"/>
                        <a:t>Android</a:t>
                      </a:r>
                    </a:p>
                  </a:txBody>
                  <a:tcPr marL="93260" marR="93260" marT="46630" marB="46630">
                    <a:solidFill>
                      <a:schemeClr val="accent1"/>
                    </a:solidFill>
                  </a:tcPr>
                </a:tc>
                <a:tc>
                  <a:txBody>
                    <a:bodyPr/>
                    <a:lstStyle/>
                    <a:p>
                      <a:pPr algn="ctr"/>
                      <a:r>
                        <a:rPr lang="es-ES" sz="2400" dirty="0"/>
                        <a:t>Windows Phone</a:t>
                      </a:r>
                    </a:p>
                  </a:txBody>
                  <a:tcPr marL="93260" marR="93260" marT="46630" marB="46630">
                    <a:solidFill>
                      <a:schemeClr val="accent1"/>
                    </a:solidFill>
                  </a:tcPr>
                </a:tc>
                <a:extLst>
                  <a:ext uri="{0D108BD9-81ED-4DB2-BD59-A6C34878D82A}">
                    <a16:rowId xmlns:a16="http://schemas.microsoft.com/office/drawing/2014/main" val="10000"/>
                  </a:ext>
                </a:extLst>
              </a:tr>
              <a:tr h="839343">
                <a:tc>
                  <a:txBody>
                    <a:bodyPr/>
                    <a:lstStyle/>
                    <a:p>
                      <a:pPr algn="ctr"/>
                      <a:r>
                        <a:rPr lang="es-ES" sz="2400" dirty="0"/>
                        <a:t>Visual</a:t>
                      </a:r>
                      <a:r>
                        <a:rPr lang="es-ES" sz="2400" baseline="0" dirty="0"/>
                        <a:t> Studio</a:t>
                      </a:r>
                      <a:endParaRPr lang="es-ES" sz="2400" dirty="0"/>
                    </a:p>
                  </a:txBody>
                  <a:tcPr marL="93260" marR="93260" marT="46630" marB="46630"/>
                </a:tc>
                <a:tc>
                  <a:txBody>
                    <a:bodyPr/>
                    <a:lstStyle/>
                    <a:p>
                      <a:pPr algn="ctr"/>
                      <a:r>
                        <a:rPr lang="es-ES" sz="2400" dirty="0"/>
                        <a:t>Visual</a:t>
                      </a:r>
                      <a:r>
                        <a:rPr lang="es-ES" sz="2400" baseline="0" dirty="0"/>
                        <a:t> Studio</a:t>
                      </a:r>
                      <a:endParaRPr lang="es-ES" sz="2400" dirty="0"/>
                    </a:p>
                  </a:txBody>
                  <a:tcPr marL="93260" marR="93260" marT="46630" marB="46630"/>
                </a:tc>
                <a:tc>
                  <a:txBody>
                    <a:bodyPr/>
                    <a:lstStyle/>
                    <a:p>
                      <a:pPr algn="ctr"/>
                      <a:r>
                        <a:rPr lang="es-ES" sz="2400" dirty="0"/>
                        <a:t>Visual</a:t>
                      </a:r>
                      <a:r>
                        <a:rPr lang="es-ES" sz="2400" baseline="0" dirty="0"/>
                        <a:t> Studio</a:t>
                      </a:r>
                    </a:p>
                    <a:p>
                      <a:pPr algn="ctr"/>
                      <a:endParaRPr lang="es-ES" sz="2400" dirty="0"/>
                    </a:p>
                  </a:txBody>
                  <a:tcPr marL="93260" marR="93260" marT="46630" marB="46630"/>
                </a:tc>
                <a:extLst>
                  <a:ext uri="{0D108BD9-81ED-4DB2-BD59-A6C34878D82A}">
                    <a16:rowId xmlns:a16="http://schemas.microsoft.com/office/drawing/2014/main" val="10001"/>
                  </a:ext>
                </a:extLst>
              </a:tr>
              <a:tr h="8393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a:p>
                  </a:txBody>
                  <a:tcPr marL="93260" marR="93260" marT="46630" marB="46630"/>
                </a:tc>
                <a:tc>
                  <a:txBody>
                    <a:bodyPr/>
                    <a:lstStyle/>
                    <a:p>
                      <a:pPr algn="ctr"/>
                      <a:r>
                        <a:rPr lang="es-ES" sz="2400" dirty="0"/>
                        <a:t>C#</a:t>
                      </a:r>
                    </a:p>
                  </a:txBody>
                  <a:tcPr marL="93260" marR="93260" marT="46630" marB="46630"/>
                </a:tc>
                <a:tc>
                  <a:txBody>
                    <a:bodyPr/>
                    <a:lstStyle/>
                    <a:p>
                      <a:pPr algn="ctr"/>
                      <a:r>
                        <a:rPr lang="es-ES" sz="2400" dirty="0"/>
                        <a:t>C#</a:t>
                      </a:r>
                    </a:p>
                  </a:txBody>
                  <a:tcPr marL="93260" marR="93260" marT="46630" marB="46630"/>
                </a:tc>
                <a:extLst>
                  <a:ext uri="{0D108BD9-81ED-4DB2-BD59-A6C34878D82A}">
                    <a16:rowId xmlns:a16="http://schemas.microsoft.com/office/drawing/2014/main" val="10002"/>
                  </a:ext>
                </a:extLst>
              </a:tr>
              <a:tr h="466302">
                <a:tc>
                  <a:txBody>
                    <a:bodyPr/>
                    <a:lstStyle/>
                    <a:p>
                      <a:pPr algn="ctr"/>
                      <a:r>
                        <a:rPr lang="es-ES" sz="2400" dirty="0" err="1"/>
                        <a:t>Storyboard</a:t>
                      </a:r>
                      <a:endParaRPr lang="es-ES" sz="2400" dirty="0"/>
                    </a:p>
                  </a:txBody>
                  <a:tcPr marL="93260" marR="93260" marT="46630" marB="46630"/>
                </a:tc>
                <a:tc>
                  <a:txBody>
                    <a:bodyPr/>
                    <a:lstStyle/>
                    <a:p>
                      <a:pPr algn="ctr"/>
                      <a:r>
                        <a:rPr lang="es-ES" sz="2400" dirty="0"/>
                        <a:t>AXML</a:t>
                      </a:r>
                    </a:p>
                  </a:txBody>
                  <a:tcPr marL="93260" marR="93260" marT="46630" marB="46630"/>
                </a:tc>
                <a:tc>
                  <a:txBody>
                    <a:bodyPr/>
                    <a:lstStyle/>
                    <a:p>
                      <a:pPr algn="ctr"/>
                      <a:r>
                        <a:rPr lang="es-ES" sz="2400" dirty="0"/>
                        <a:t>XAML</a:t>
                      </a:r>
                    </a:p>
                  </a:txBody>
                  <a:tcPr marL="93260" marR="93260" marT="46630" marB="46630"/>
                </a:tc>
                <a:extLst>
                  <a:ext uri="{0D108BD9-81ED-4DB2-BD59-A6C34878D82A}">
                    <a16:rowId xmlns:a16="http://schemas.microsoft.com/office/drawing/2014/main" val="10003"/>
                  </a:ext>
                </a:extLst>
              </a:tr>
              <a:tr h="466302">
                <a:tc>
                  <a:txBody>
                    <a:bodyPr/>
                    <a:lstStyle/>
                    <a:p>
                      <a:pPr algn="ctr"/>
                      <a:r>
                        <a:rPr lang="es-ES" sz="2400" dirty="0"/>
                        <a:t>MVVM</a:t>
                      </a:r>
                    </a:p>
                  </a:txBody>
                  <a:tcPr marL="93260" marR="93260" marT="46630" marB="46630"/>
                </a:tc>
                <a:tc>
                  <a:txBody>
                    <a:bodyPr/>
                    <a:lstStyle/>
                    <a:p>
                      <a:pPr algn="ctr"/>
                      <a:r>
                        <a:rPr lang="es-ES" sz="2400" dirty="0"/>
                        <a:t>MVVM</a:t>
                      </a:r>
                    </a:p>
                  </a:txBody>
                  <a:tcPr marL="93260" marR="93260" marT="46630" marB="46630"/>
                </a:tc>
                <a:tc>
                  <a:txBody>
                    <a:bodyPr/>
                    <a:lstStyle/>
                    <a:p>
                      <a:pPr algn="ctr"/>
                      <a:r>
                        <a:rPr lang="es-ES" sz="2400" dirty="0"/>
                        <a:t>MVVM</a:t>
                      </a:r>
                    </a:p>
                  </a:txBody>
                  <a:tcPr marL="93260" marR="93260" marT="46630" marB="46630"/>
                </a:tc>
                <a:extLst>
                  <a:ext uri="{0D108BD9-81ED-4DB2-BD59-A6C34878D82A}">
                    <a16:rowId xmlns:a16="http://schemas.microsoft.com/office/drawing/2014/main" val="10004"/>
                  </a:ext>
                </a:extLst>
              </a:tr>
            </a:tbl>
          </a:graphicData>
        </a:graphic>
      </p:graphicFrame>
      <p:sp>
        <p:nvSpPr>
          <p:cNvPr id="16" name="TextBox 22"/>
          <p:cNvSpPr txBox="1"/>
          <p:nvPr/>
        </p:nvSpPr>
        <p:spPr>
          <a:xfrm>
            <a:off x="2142266" y="5039533"/>
            <a:ext cx="2193594" cy="382308"/>
          </a:xfrm>
          <a:prstGeom prst="rect">
            <a:avLst/>
          </a:prstGeom>
          <a:noFill/>
        </p:spPr>
        <p:txBody>
          <a:bodyPr wrap="square" rtlCol="0">
            <a:spAutoFit/>
          </a:bodyPr>
          <a:lstStyle/>
          <a:p>
            <a:r>
              <a:rPr lang="en-US" sz="1836" dirty="0" err="1">
                <a:latin typeface="Segoe UI" panose="020B0502040204020203" pitchFamily="34" charset="0"/>
                <a:cs typeface="Segoe UI" panose="020B0502040204020203" pitchFamily="34" charset="0"/>
              </a:rPr>
              <a:t>Patrón</a:t>
            </a:r>
            <a:r>
              <a:rPr lang="en-US" sz="1836" dirty="0">
                <a:latin typeface="Segoe UI" panose="020B0502040204020203" pitchFamily="34" charset="0"/>
                <a:cs typeface="Segoe UI" panose="020B0502040204020203" pitchFamily="34" charset="0"/>
              </a:rPr>
              <a:t> </a:t>
            </a:r>
            <a:r>
              <a:rPr lang="en-US" sz="1836" dirty="0" err="1">
                <a:latin typeface="Segoe UI" panose="020B0502040204020203" pitchFamily="34" charset="0"/>
                <a:cs typeface="Segoe UI" panose="020B0502040204020203" pitchFamily="34" charset="0"/>
              </a:rPr>
              <a:t>diseño</a:t>
            </a:r>
            <a:endParaRPr lang="en-US" sz="1836"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dirty="0"/>
              <a:t>Comparativa de plataformas </a:t>
            </a:r>
            <a:r>
              <a:rPr lang="pt-BR" dirty="0" err="1"/>
              <a:t>móviles</a:t>
            </a:r>
            <a:endParaRPr lang="pt-BR"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p:nvPr/>
        </p:nvSpPr>
        <p:spPr>
          <a:xfrm>
            <a:off x="2871672" y="1937889"/>
            <a:ext cx="1088037"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View</a:t>
            </a:r>
          </a:p>
        </p:txBody>
      </p:sp>
      <p:sp>
        <p:nvSpPr>
          <p:cNvPr id="11" name="Rectangle 19"/>
          <p:cNvSpPr/>
          <p:nvPr/>
        </p:nvSpPr>
        <p:spPr>
          <a:xfrm>
            <a:off x="5747199" y="1937889"/>
            <a:ext cx="1010320"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err="1"/>
              <a:t>ViewModel</a:t>
            </a:r>
            <a:endParaRPr lang="en-US" sz="1836" dirty="0"/>
          </a:p>
        </p:txBody>
      </p:sp>
      <p:sp>
        <p:nvSpPr>
          <p:cNvPr id="12" name="Rectangle 20"/>
          <p:cNvSpPr/>
          <p:nvPr/>
        </p:nvSpPr>
        <p:spPr>
          <a:xfrm>
            <a:off x="8622726" y="1959085"/>
            <a:ext cx="1010320" cy="3009765"/>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Model</a:t>
            </a:r>
          </a:p>
        </p:txBody>
      </p:sp>
      <p:cxnSp>
        <p:nvCxnSpPr>
          <p:cNvPr id="13" name="Straight Arrow Connector 21"/>
          <p:cNvCxnSpPr/>
          <p:nvPr/>
        </p:nvCxnSpPr>
        <p:spPr>
          <a:xfrm>
            <a:off x="4426011" y="3202556"/>
            <a:ext cx="116575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503728" y="2503103"/>
            <a:ext cx="1262364" cy="670577"/>
          </a:xfrm>
          <a:prstGeom prst="rect">
            <a:avLst/>
          </a:prstGeom>
          <a:noFill/>
        </p:spPr>
        <p:txBody>
          <a:bodyPr wrap="square" rtlCol="0">
            <a:spAutoFit/>
          </a:bodyPr>
          <a:lstStyle/>
          <a:p>
            <a:r>
              <a:rPr lang="en-US" sz="1224" dirty="0"/>
              <a:t>get/set </a:t>
            </a:r>
            <a:r>
              <a:rPr lang="en-US" sz="1224" dirty="0" err="1"/>
              <a:t>Propiedades</a:t>
            </a:r>
            <a:endParaRPr lang="en-US" sz="1224" dirty="0"/>
          </a:p>
          <a:p>
            <a:r>
              <a:rPr lang="en-US" sz="1224" dirty="0" err="1"/>
              <a:t>Comandos</a:t>
            </a:r>
            <a:endParaRPr lang="en-US" sz="1224" dirty="0"/>
          </a:p>
        </p:txBody>
      </p:sp>
      <p:cxnSp>
        <p:nvCxnSpPr>
          <p:cNvPr id="15" name="Straight Arrow Connector 23"/>
          <p:cNvCxnSpPr/>
          <p:nvPr/>
        </p:nvCxnSpPr>
        <p:spPr>
          <a:xfrm flipH="1">
            <a:off x="4426011" y="4057442"/>
            <a:ext cx="116575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426011" y="4057442"/>
            <a:ext cx="1321188" cy="478442"/>
          </a:xfrm>
          <a:prstGeom prst="rect">
            <a:avLst/>
          </a:prstGeom>
          <a:noFill/>
        </p:spPr>
        <p:txBody>
          <a:bodyPr wrap="square" rtlCol="0">
            <a:spAutoFit/>
          </a:bodyPr>
          <a:lstStyle/>
          <a:p>
            <a:r>
              <a:rPr lang="en-US" sz="1224" dirty="0" err="1"/>
              <a:t>Notifica</a:t>
            </a:r>
            <a:r>
              <a:rPr lang="en-US" sz="1224" dirty="0"/>
              <a:t> </a:t>
            </a:r>
            <a:r>
              <a:rPr lang="en-US" sz="1224" dirty="0" err="1"/>
              <a:t>cambios</a:t>
            </a:r>
            <a:endParaRPr lang="en-US" sz="1224" dirty="0"/>
          </a:p>
        </p:txBody>
      </p:sp>
      <p:cxnSp>
        <p:nvCxnSpPr>
          <p:cNvPr id="17" name="Straight Arrow Connector 25"/>
          <p:cNvCxnSpPr/>
          <p:nvPr/>
        </p:nvCxnSpPr>
        <p:spPr>
          <a:xfrm>
            <a:off x="7223821" y="3591140"/>
            <a:ext cx="1243471"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223821" y="3039512"/>
            <a:ext cx="1476622" cy="1054846"/>
          </a:xfrm>
          <a:prstGeom prst="rect">
            <a:avLst/>
          </a:prstGeom>
          <a:noFill/>
        </p:spPr>
        <p:txBody>
          <a:bodyPr wrap="square" rtlCol="0">
            <a:spAutoFit/>
          </a:bodyPr>
          <a:lstStyle/>
          <a:p>
            <a:r>
              <a:rPr lang="en-US" sz="1224" dirty="0"/>
              <a:t>C#</a:t>
            </a:r>
          </a:p>
          <a:p>
            <a:endParaRPr lang="en-US" sz="1224" dirty="0"/>
          </a:p>
          <a:p>
            <a:endParaRPr lang="en-US" sz="1224" dirty="0"/>
          </a:p>
          <a:p>
            <a:endParaRPr lang="en-US" sz="1224" dirty="0"/>
          </a:p>
          <a:p>
            <a:r>
              <a:rPr lang="en-US" sz="1224" dirty="0"/>
              <a:t>Models</a:t>
            </a:r>
          </a:p>
        </p:txBody>
      </p:sp>
      <p:sp>
        <p:nvSpPr>
          <p:cNvPr id="19" name="Rectangle 27"/>
          <p:cNvSpPr/>
          <p:nvPr/>
        </p:nvSpPr>
        <p:spPr>
          <a:xfrm>
            <a:off x="3027106" y="2093323"/>
            <a:ext cx="1088037"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View</a:t>
            </a:r>
          </a:p>
        </p:txBody>
      </p:sp>
      <p:sp>
        <p:nvSpPr>
          <p:cNvPr id="20" name="Rectangle 28"/>
          <p:cNvSpPr/>
          <p:nvPr/>
        </p:nvSpPr>
        <p:spPr>
          <a:xfrm>
            <a:off x="3182540" y="2248757"/>
            <a:ext cx="1088037"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View</a:t>
            </a:r>
          </a:p>
        </p:txBody>
      </p:sp>
      <p:sp>
        <p:nvSpPr>
          <p:cNvPr id="21" name="Rectangle 29"/>
          <p:cNvSpPr/>
          <p:nvPr/>
        </p:nvSpPr>
        <p:spPr>
          <a:xfrm>
            <a:off x="5902633" y="2093323"/>
            <a:ext cx="1010320"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err="1"/>
              <a:t>ViewModel</a:t>
            </a:r>
            <a:endParaRPr lang="en-US" sz="1836" dirty="0"/>
          </a:p>
        </p:txBody>
      </p:sp>
      <p:sp>
        <p:nvSpPr>
          <p:cNvPr id="22" name="Rectangle 30"/>
          <p:cNvSpPr/>
          <p:nvPr/>
        </p:nvSpPr>
        <p:spPr>
          <a:xfrm>
            <a:off x="6058067" y="2248757"/>
            <a:ext cx="1010320"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err="1"/>
              <a:t>ViewModel</a:t>
            </a:r>
            <a:endParaRPr lang="en-US" sz="1836" dirty="0"/>
          </a:p>
        </p:txBody>
      </p:sp>
      <p:sp>
        <p:nvSpPr>
          <p:cNvPr id="23" name="Rectangle 31"/>
          <p:cNvSpPr/>
          <p:nvPr/>
        </p:nvSpPr>
        <p:spPr>
          <a:xfrm>
            <a:off x="8778160" y="2114519"/>
            <a:ext cx="1010320" cy="3009765"/>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Model</a:t>
            </a:r>
          </a:p>
        </p:txBody>
      </p:sp>
      <p:sp>
        <p:nvSpPr>
          <p:cNvPr id="24" name="Rectangle 32"/>
          <p:cNvSpPr/>
          <p:nvPr/>
        </p:nvSpPr>
        <p:spPr>
          <a:xfrm>
            <a:off x="8933594" y="2269952"/>
            <a:ext cx="1010320" cy="3009765"/>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Model</a:t>
            </a:r>
          </a:p>
        </p:txBody>
      </p:sp>
      <p:sp>
        <p:nvSpPr>
          <p:cNvPr id="25" name="Rectangle 33"/>
          <p:cNvSpPr/>
          <p:nvPr/>
        </p:nvSpPr>
        <p:spPr>
          <a:xfrm>
            <a:off x="2871672" y="5609964"/>
            <a:ext cx="7104447" cy="514090"/>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32" dirty="0">
                <a:solidFill>
                  <a:schemeClr val="accent3"/>
                </a:solidFill>
              </a:rPr>
              <a:t>Cross Platform</a:t>
            </a:r>
          </a:p>
        </p:txBody>
      </p:sp>
      <p:sp>
        <p:nvSpPr>
          <p:cNvPr id="27"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dirty="0"/>
              <a:t>MVVM</a:t>
            </a:r>
          </a:p>
        </p:txBody>
      </p:sp>
    </p:spTree>
    <p:extLst>
      <p:ext uri="{BB962C8B-B14F-4D97-AF65-F5344CB8AC3E}">
        <p14:creationId xmlns:p14="http://schemas.microsoft.com/office/powerpoint/2010/main" val="230162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27037" y="1439862"/>
            <a:ext cx="9756377" cy="4800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t>Mayor </a:t>
            </a:r>
            <a:r>
              <a:rPr lang="en-US" sz="4000" dirty="0" err="1"/>
              <a:t>facilidad</a:t>
            </a:r>
            <a:r>
              <a:rPr lang="en-US" sz="4000" dirty="0"/>
              <a:t> para </a:t>
            </a:r>
            <a:r>
              <a:rPr lang="en-US" sz="4000" dirty="0" err="1"/>
              <a:t>mantener</a:t>
            </a:r>
            <a:r>
              <a:rPr lang="en-US" sz="4000" dirty="0"/>
              <a:t>, extender y </a:t>
            </a:r>
            <a:r>
              <a:rPr lang="en-US" sz="4000" b="1" dirty="0" err="1"/>
              <a:t>compartir</a:t>
            </a:r>
            <a:r>
              <a:rPr lang="en-US" sz="4000" dirty="0"/>
              <a:t> el </a:t>
            </a:r>
            <a:r>
              <a:rPr lang="en-US" sz="4000" dirty="0" err="1"/>
              <a:t>código</a:t>
            </a:r>
            <a:r>
              <a:rPr lang="en-US" sz="4000" dirty="0"/>
              <a:t>.</a:t>
            </a:r>
          </a:p>
          <a:p>
            <a:r>
              <a:rPr lang="en-US" sz="4000" dirty="0" err="1"/>
              <a:t>Más</a:t>
            </a:r>
            <a:r>
              <a:rPr lang="en-US" sz="4000" dirty="0"/>
              <a:t> </a:t>
            </a:r>
            <a:r>
              <a:rPr lang="en-US" sz="4000" dirty="0" err="1"/>
              <a:t>facilidad</a:t>
            </a:r>
            <a:r>
              <a:rPr lang="en-US" sz="4000" dirty="0"/>
              <a:t> a la hora de </a:t>
            </a:r>
            <a:r>
              <a:rPr lang="en-US" sz="4000" dirty="0" err="1"/>
              <a:t>colaborar</a:t>
            </a:r>
            <a:r>
              <a:rPr lang="en-US" sz="4000" dirty="0"/>
              <a:t>.</a:t>
            </a:r>
          </a:p>
          <a:p>
            <a:r>
              <a:rPr lang="en-US" sz="4000" b="1" dirty="0"/>
              <a:t>Testing</a:t>
            </a:r>
            <a:r>
              <a:rPr lang="en-US" sz="4000" dirty="0"/>
              <a:t>.</a:t>
            </a:r>
          </a:p>
          <a:p>
            <a:r>
              <a:rPr lang="en-US" sz="4000" dirty="0" err="1"/>
              <a:t>Más</a:t>
            </a:r>
            <a:r>
              <a:rPr lang="en-US" sz="4000" dirty="0"/>
              <a:t> </a:t>
            </a:r>
            <a:r>
              <a:rPr lang="en-US" sz="4000" dirty="0" err="1"/>
              <a:t>fácil</a:t>
            </a:r>
            <a:r>
              <a:rPr lang="en-US" sz="4000" dirty="0"/>
              <a:t> de </a:t>
            </a:r>
            <a:r>
              <a:rPr lang="en-US" sz="4000" b="1" dirty="0" err="1"/>
              <a:t>diseñar</a:t>
            </a:r>
            <a:r>
              <a:rPr lang="en-US" sz="4000" dirty="0"/>
              <a:t>.</a:t>
            </a:r>
          </a:p>
        </p:txBody>
      </p:sp>
      <p:sp>
        <p:nvSpPr>
          <p:cNvPr id="6"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dirty="0"/>
              <a:t>Pero... ¿Por </a:t>
            </a:r>
            <a:r>
              <a:rPr lang="pt-BR" dirty="0" err="1"/>
              <a:t>qué</a:t>
            </a:r>
            <a:r>
              <a:rPr lang="pt-BR" dirty="0"/>
              <a:t> MVVM?</a:t>
            </a:r>
          </a:p>
        </p:txBody>
      </p:sp>
    </p:spTree>
    <p:extLst>
      <p:ext uri="{BB962C8B-B14F-4D97-AF65-F5344CB8AC3E}">
        <p14:creationId xmlns:p14="http://schemas.microsoft.com/office/powerpoint/2010/main" val="1119780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274638" y="1212851"/>
            <a:ext cx="11887200" cy="6158609"/>
          </a:xfrm>
        </p:spPr>
        <p:txBody>
          <a:bodyPr/>
          <a:lstStyle/>
          <a:p>
            <a:r>
              <a:rPr lang="en-US" sz="2800" dirty="0" err="1"/>
              <a:t>Introducción</a:t>
            </a:r>
            <a:r>
              <a:rPr lang="en-US" sz="2800" dirty="0"/>
              <a:t> al taller</a:t>
            </a:r>
          </a:p>
          <a:p>
            <a:r>
              <a:rPr lang="en-US" sz="2800" dirty="0" err="1"/>
              <a:t>Introducción</a:t>
            </a:r>
            <a:r>
              <a:rPr lang="en-US" sz="2800" dirty="0"/>
              <a:t> a Xamarin</a:t>
            </a:r>
          </a:p>
          <a:p>
            <a:r>
              <a:rPr lang="en-US" sz="2800" dirty="0" err="1"/>
              <a:t>Creación</a:t>
            </a:r>
            <a:r>
              <a:rPr lang="en-US" sz="2800" dirty="0"/>
              <a:t> </a:t>
            </a:r>
            <a:r>
              <a:rPr lang="en-US" sz="2800" dirty="0" err="1"/>
              <a:t>proyecto</a:t>
            </a:r>
            <a:endParaRPr lang="en-US" sz="2800" dirty="0"/>
          </a:p>
          <a:p>
            <a:pPr lvl="1"/>
            <a:r>
              <a:rPr lang="en-US" sz="1400" dirty="0" err="1"/>
              <a:t>Estructura</a:t>
            </a:r>
            <a:r>
              <a:rPr lang="en-US" sz="1400" dirty="0"/>
              <a:t> </a:t>
            </a:r>
            <a:r>
              <a:rPr lang="en-US" sz="1400" dirty="0" err="1"/>
              <a:t>proyecto</a:t>
            </a:r>
            <a:endParaRPr lang="en-US" sz="1400" dirty="0"/>
          </a:p>
          <a:p>
            <a:pPr lvl="1"/>
            <a:r>
              <a:rPr lang="en-US" sz="1400" dirty="0"/>
              <a:t>MVVM</a:t>
            </a:r>
          </a:p>
          <a:p>
            <a:pPr lvl="1"/>
            <a:r>
              <a:rPr lang="en-US" sz="1400" dirty="0" err="1"/>
              <a:t>Primeras</a:t>
            </a:r>
            <a:r>
              <a:rPr lang="en-US" sz="1400" dirty="0"/>
              <a:t> </a:t>
            </a:r>
            <a:r>
              <a:rPr lang="en-US" sz="1400" dirty="0" err="1"/>
              <a:t>pruebas</a:t>
            </a:r>
            <a:r>
              <a:rPr lang="en-US" sz="1400" dirty="0"/>
              <a:t> enlace a </a:t>
            </a:r>
            <a:r>
              <a:rPr lang="en-US" sz="1400" dirty="0" err="1"/>
              <a:t>datos</a:t>
            </a:r>
            <a:endParaRPr lang="en-US" sz="1400" dirty="0"/>
          </a:p>
          <a:p>
            <a:r>
              <a:rPr lang="en-US" sz="2800" dirty="0"/>
              <a:t>La </a:t>
            </a:r>
            <a:r>
              <a:rPr lang="en-US" sz="2800" dirty="0" err="1"/>
              <a:t>interfaz</a:t>
            </a:r>
            <a:r>
              <a:rPr lang="en-US" sz="2800" dirty="0"/>
              <a:t> </a:t>
            </a:r>
            <a:r>
              <a:rPr lang="en-US" sz="2800" dirty="0" err="1"/>
              <a:t>compartida</a:t>
            </a:r>
            <a:endParaRPr lang="en-US" sz="2800" dirty="0"/>
          </a:p>
          <a:p>
            <a:pPr lvl="1"/>
            <a:r>
              <a:rPr lang="en-US" sz="1400" dirty="0" err="1"/>
              <a:t>Páginas</a:t>
            </a:r>
            <a:r>
              <a:rPr lang="en-US" sz="1400" dirty="0"/>
              <a:t>, Layouts y </a:t>
            </a:r>
            <a:r>
              <a:rPr lang="en-US" sz="1400" dirty="0" err="1"/>
              <a:t>controles</a:t>
            </a:r>
            <a:r>
              <a:rPr lang="en-US" sz="1400" dirty="0"/>
              <a:t> </a:t>
            </a:r>
            <a:r>
              <a:rPr lang="en-US" sz="1400" dirty="0" err="1"/>
              <a:t>en</a:t>
            </a:r>
            <a:r>
              <a:rPr lang="en-US" sz="1400" dirty="0"/>
              <a:t> </a:t>
            </a:r>
            <a:r>
              <a:rPr lang="en-US" sz="1400" dirty="0" err="1"/>
              <a:t>Xamarin.Forms</a:t>
            </a:r>
            <a:endParaRPr lang="en-US" sz="1400" dirty="0"/>
          </a:p>
          <a:p>
            <a:pPr lvl="1"/>
            <a:r>
              <a:rPr lang="en-US" sz="1400" dirty="0" err="1"/>
              <a:t>Recursos</a:t>
            </a:r>
            <a:r>
              <a:rPr lang="en-US" sz="1400" dirty="0"/>
              <a:t> y </a:t>
            </a:r>
            <a:r>
              <a:rPr lang="en-US" sz="1400" dirty="0" err="1"/>
              <a:t>estilos</a:t>
            </a:r>
            <a:endParaRPr lang="en-US" sz="1400" dirty="0"/>
          </a:p>
          <a:p>
            <a:pPr lvl="1"/>
            <a:r>
              <a:rPr lang="en-US" sz="1400" dirty="0" err="1"/>
              <a:t>Creando</a:t>
            </a:r>
            <a:r>
              <a:rPr lang="en-US" sz="1400" dirty="0"/>
              <a:t> la </a:t>
            </a:r>
            <a:r>
              <a:rPr lang="en-US" sz="1400" dirty="0" err="1"/>
              <a:t>interfaz</a:t>
            </a:r>
            <a:r>
              <a:rPr lang="en-US" sz="1400" dirty="0"/>
              <a:t> </a:t>
            </a:r>
            <a:r>
              <a:rPr lang="en-US" sz="1400" dirty="0" err="1"/>
              <a:t>básica</a:t>
            </a:r>
            <a:r>
              <a:rPr lang="en-US" sz="1400" dirty="0"/>
              <a:t> de </a:t>
            </a:r>
            <a:r>
              <a:rPr lang="en-US" sz="1400" dirty="0" err="1"/>
              <a:t>nuestra</a:t>
            </a:r>
            <a:r>
              <a:rPr lang="en-US" sz="1400" dirty="0"/>
              <a:t> App</a:t>
            </a:r>
          </a:p>
          <a:p>
            <a:r>
              <a:rPr lang="en-US" sz="2800" dirty="0" err="1"/>
              <a:t>Creación</a:t>
            </a:r>
            <a:r>
              <a:rPr lang="en-US" sz="2800" dirty="0"/>
              <a:t> de </a:t>
            </a:r>
            <a:r>
              <a:rPr lang="en-US" sz="2800" dirty="0" err="1"/>
              <a:t>servicios</a:t>
            </a:r>
            <a:endParaRPr lang="en-US" sz="2800" dirty="0"/>
          </a:p>
          <a:p>
            <a:pPr lvl="1"/>
            <a:r>
              <a:rPr lang="en-US" sz="1400" dirty="0" err="1"/>
              <a:t>Conceptos</a:t>
            </a:r>
            <a:r>
              <a:rPr lang="en-US" sz="1400" dirty="0"/>
              <a:t> </a:t>
            </a:r>
            <a:r>
              <a:rPr lang="en-US" sz="1400" dirty="0" err="1"/>
              <a:t>básicos</a:t>
            </a:r>
            <a:r>
              <a:rPr lang="en-US" sz="1400" dirty="0"/>
              <a:t> </a:t>
            </a:r>
            <a:r>
              <a:rPr lang="en-US" sz="1400" dirty="0" err="1"/>
              <a:t>relacionados</a:t>
            </a:r>
            <a:r>
              <a:rPr lang="en-US" sz="1400" dirty="0"/>
              <a:t> con </a:t>
            </a:r>
            <a:r>
              <a:rPr lang="en-US" sz="1400" dirty="0" err="1"/>
              <a:t>servicios</a:t>
            </a:r>
            <a:endParaRPr lang="en-US" sz="1400" dirty="0"/>
          </a:p>
          <a:p>
            <a:pPr lvl="1"/>
            <a:r>
              <a:rPr lang="en-US" sz="1400" dirty="0" err="1"/>
              <a:t>Creación</a:t>
            </a:r>
            <a:r>
              <a:rPr lang="en-US" sz="1400" dirty="0"/>
              <a:t> de </a:t>
            </a:r>
            <a:r>
              <a:rPr lang="en-US" sz="1400" dirty="0" err="1"/>
              <a:t>servicios</a:t>
            </a:r>
            <a:r>
              <a:rPr lang="en-US" sz="1400" dirty="0"/>
              <a:t> (</a:t>
            </a:r>
            <a:r>
              <a:rPr lang="en-US" sz="1400" dirty="0" err="1"/>
              <a:t>navegación</a:t>
            </a:r>
            <a:r>
              <a:rPr lang="en-US" sz="1400" dirty="0"/>
              <a:t> y REST)</a:t>
            </a:r>
          </a:p>
          <a:p>
            <a:pPr lvl="1"/>
            <a:r>
              <a:rPr lang="en-US" sz="1400" dirty="0" err="1"/>
              <a:t>Usando</a:t>
            </a:r>
            <a:r>
              <a:rPr lang="en-US" sz="1400" dirty="0"/>
              <a:t> plugins</a:t>
            </a:r>
          </a:p>
          <a:p>
            <a:r>
              <a:rPr lang="en-US" sz="2800" dirty="0" err="1"/>
              <a:t>Navegación</a:t>
            </a:r>
            <a:endParaRPr lang="en-US" sz="2800" dirty="0"/>
          </a:p>
          <a:p>
            <a:pPr lvl="1"/>
            <a:r>
              <a:rPr lang="en-US" sz="1400" dirty="0" err="1"/>
              <a:t>Conceptos</a:t>
            </a:r>
            <a:r>
              <a:rPr lang="en-US" sz="1400" dirty="0"/>
              <a:t> </a:t>
            </a:r>
            <a:r>
              <a:rPr lang="en-US" sz="1400" dirty="0" err="1"/>
              <a:t>básicos</a:t>
            </a:r>
            <a:r>
              <a:rPr lang="en-US" sz="1400" dirty="0"/>
              <a:t> de </a:t>
            </a:r>
            <a:r>
              <a:rPr lang="en-US" sz="1400" dirty="0" err="1"/>
              <a:t>navegación</a:t>
            </a:r>
            <a:endParaRPr lang="en-US" sz="1400" dirty="0"/>
          </a:p>
          <a:p>
            <a:pPr lvl="1"/>
            <a:r>
              <a:rPr lang="en-US" sz="1400" dirty="0" err="1"/>
              <a:t>Completar</a:t>
            </a:r>
            <a:r>
              <a:rPr lang="en-US" sz="1400" dirty="0"/>
              <a:t> la App</a:t>
            </a:r>
          </a:p>
          <a:p>
            <a:pPr lvl="1"/>
            <a:endParaRPr lang="en-US" sz="1600"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MVVM</a:t>
            </a:r>
          </a:p>
        </p:txBody>
      </p:sp>
      <p:sp>
        <p:nvSpPr>
          <p:cNvPr id="5" name="Marcador de texto 4"/>
          <p:cNvSpPr>
            <a:spLocks noGrp="1"/>
          </p:cNvSpPr>
          <p:nvPr>
            <p:ph type="body" sz="quarter" idx="12"/>
          </p:nvPr>
        </p:nvSpPr>
        <p:spPr>
          <a:xfrm>
            <a:off x="5456238" y="1926679"/>
            <a:ext cx="6553200" cy="1181862"/>
          </a:xfrm>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Plugins</a:t>
            </a:r>
            <a:endParaRPr lang="en-US" sz="7200" dirty="0"/>
          </a:p>
        </p:txBody>
      </p:sp>
    </p:spTree>
    <p:extLst>
      <p:ext uri="{BB962C8B-B14F-4D97-AF65-F5344CB8AC3E}">
        <p14:creationId xmlns:p14="http://schemas.microsoft.com/office/powerpoint/2010/main" val="36864856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83503" y="2704322"/>
            <a:ext cx="5869469" cy="274253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83502" y="2226971"/>
            <a:ext cx="1939910" cy="454573"/>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248283" y="2226971"/>
            <a:ext cx="1939910" cy="45457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213063" y="2226971"/>
            <a:ext cx="1939910" cy="45457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grpSp>
        <p:nvGrpSpPr>
          <p:cNvPr id="46" name="Group 45"/>
          <p:cNvGrpSpPr/>
          <p:nvPr/>
        </p:nvGrpSpPr>
        <p:grpSpPr>
          <a:xfrm>
            <a:off x="3853639" y="1259411"/>
            <a:ext cx="799637" cy="799635"/>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818420" y="1256415"/>
            <a:ext cx="799637" cy="799635"/>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783199" y="1256415"/>
            <a:ext cx="799637" cy="799635"/>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76896" y="2903487"/>
            <a:ext cx="753123" cy="68371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841677" y="2903487"/>
            <a:ext cx="753123" cy="68371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806455" y="2903487"/>
            <a:ext cx="753123" cy="68371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83503" y="3614706"/>
            <a:ext cx="5869469" cy="860514"/>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672" dirty="0">
                <a:solidFill>
                  <a:schemeClr val="bg1"/>
                </a:solidFill>
                <a:latin typeface="+mj-lt"/>
              </a:rPr>
              <a:t>Shared C# Backend</a:t>
            </a:r>
          </a:p>
        </p:txBody>
      </p:sp>
    </p:spTree>
    <p:extLst>
      <p:ext uri="{BB962C8B-B14F-4D97-AF65-F5344CB8AC3E}">
        <p14:creationId xmlns:p14="http://schemas.microsoft.com/office/powerpoint/2010/main" val="230062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832681"/>
            <a:ext cx="4486063" cy="2078445"/>
          </a:xfrm>
        </p:spPr>
        <p:txBody>
          <a:bodyPr/>
          <a:lstStyle/>
          <a:p>
            <a:r>
              <a:rPr lang="en-US" sz="4896" dirty="0" err="1"/>
              <a:t>Código</a:t>
            </a:r>
            <a:r>
              <a:rPr lang="en-US" sz="4896" dirty="0"/>
              <a:t> </a:t>
            </a:r>
            <a:r>
              <a:rPr lang="en-US" sz="4896" dirty="0" err="1"/>
              <a:t>específico</a:t>
            </a:r>
            <a:r>
              <a:rPr lang="en-US" sz="4896" dirty="0"/>
              <a:t> de </a:t>
            </a:r>
            <a:r>
              <a:rPr lang="en-US" sz="4896" dirty="0" err="1"/>
              <a:t>plataforma</a:t>
            </a:r>
            <a:endParaRPr lang="en-US" sz="4896" dirty="0"/>
          </a:p>
        </p:txBody>
      </p:sp>
      <p:sp>
        <p:nvSpPr>
          <p:cNvPr id="44" name="Text Placeholder 18"/>
          <p:cNvSpPr txBox="1">
            <a:spLocks/>
          </p:cNvSpPr>
          <p:nvPr/>
        </p:nvSpPr>
        <p:spPr>
          <a:xfrm>
            <a:off x="7351708" y="3148870"/>
            <a:ext cx="4053966" cy="2282942"/>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mj-lt"/>
              </a:rPr>
              <a:t>¿</a:t>
            </a:r>
            <a:r>
              <a:rPr lang="en-US" sz="2800" dirty="0" err="1">
                <a:solidFill>
                  <a:schemeClr val="tx1"/>
                </a:solidFill>
                <a:latin typeface="+mj-lt"/>
              </a:rPr>
              <a:t>Qué</a:t>
            </a:r>
            <a:r>
              <a:rPr lang="en-US" sz="2800" dirty="0">
                <a:solidFill>
                  <a:schemeClr val="tx1"/>
                </a:solidFill>
                <a:latin typeface="+mj-lt"/>
              </a:rPr>
              <a:t> </a:t>
            </a:r>
            <a:r>
              <a:rPr lang="en-US" sz="2800" dirty="0" err="1">
                <a:solidFill>
                  <a:schemeClr val="tx1"/>
                </a:solidFill>
                <a:latin typeface="+mj-lt"/>
              </a:rPr>
              <a:t>ocurre</a:t>
            </a:r>
            <a:r>
              <a:rPr lang="en-US" sz="2800" dirty="0">
                <a:solidFill>
                  <a:schemeClr val="tx1"/>
                </a:solidFill>
                <a:latin typeface="+mj-lt"/>
              </a:rPr>
              <a:t> </a:t>
            </a:r>
            <a:r>
              <a:rPr lang="en-US" sz="2800" dirty="0" err="1">
                <a:solidFill>
                  <a:schemeClr val="tx1"/>
                </a:solidFill>
                <a:latin typeface="+mj-lt"/>
              </a:rPr>
              <a:t>si</a:t>
            </a:r>
            <a:r>
              <a:rPr lang="en-US" sz="2800" dirty="0">
                <a:solidFill>
                  <a:schemeClr val="tx1"/>
                </a:solidFill>
                <a:latin typeface="+mj-lt"/>
              </a:rPr>
              <a:t> </a:t>
            </a:r>
            <a:r>
              <a:rPr lang="en-US" sz="2800" dirty="0" err="1">
                <a:solidFill>
                  <a:schemeClr val="tx1"/>
                </a:solidFill>
                <a:latin typeface="+mj-lt"/>
              </a:rPr>
              <a:t>necesitamos</a:t>
            </a:r>
            <a:r>
              <a:rPr lang="en-US" sz="2800" dirty="0">
                <a:solidFill>
                  <a:schemeClr val="tx1"/>
                </a:solidFill>
                <a:latin typeface="+mj-lt"/>
              </a:rPr>
              <a:t> accede a </a:t>
            </a:r>
            <a:r>
              <a:rPr lang="en-US" sz="2800" dirty="0" err="1">
                <a:solidFill>
                  <a:schemeClr val="tx1"/>
                </a:solidFill>
                <a:latin typeface="+mj-lt"/>
              </a:rPr>
              <a:t>características</a:t>
            </a:r>
            <a:r>
              <a:rPr lang="en-US" sz="2800" dirty="0">
                <a:solidFill>
                  <a:schemeClr val="tx1"/>
                </a:solidFill>
                <a:latin typeface="+mj-lt"/>
              </a:rPr>
              <a:t> </a:t>
            </a:r>
            <a:r>
              <a:rPr lang="en-US" sz="2800" dirty="0" err="1">
                <a:solidFill>
                  <a:schemeClr val="tx1"/>
                </a:solidFill>
                <a:latin typeface="+mj-lt"/>
              </a:rPr>
              <a:t>específicas</a:t>
            </a:r>
            <a:r>
              <a:rPr lang="en-US" sz="2800" dirty="0">
                <a:solidFill>
                  <a:schemeClr val="tx1"/>
                </a:solidFill>
                <a:latin typeface="+mj-lt"/>
              </a:rPr>
              <a:t> de la </a:t>
            </a:r>
            <a:r>
              <a:rPr lang="en-US" sz="2800" dirty="0" err="1">
                <a:solidFill>
                  <a:schemeClr val="tx1"/>
                </a:solidFill>
                <a:latin typeface="+mj-lt"/>
              </a:rPr>
              <a:t>plataforma</a:t>
            </a:r>
            <a:r>
              <a:rPr lang="en-US" sz="2800" dirty="0">
                <a:solidFill>
                  <a:schemeClr val="tx1"/>
                </a:solidFill>
                <a:latin typeface="+mj-lt"/>
              </a:rPr>
              <a:t>?</a:t>
            </a:r>
          </a:p>
          <a:p>
            <a:pPr marL="0" indent="0"/>
            <a:endParaRPr lang="en-US" sz="2800" dirty="0">
              <a:solidFill>
                <a:schemeClr val="tx1"/>
              </a:solidFill>
              <a:latin typeface="+mj-lt"/>
            </a:endParaRPr>
          </a:p>
        </p:txBody>
      </p:sp>
      <p:grpSp>
        <p:nvGrpSpPr>
          <p:cNvPr id="27" name="Group 26"/>
          <p:cNvGrpSpPr/>
          <p:nvPr/>
        </p:nvGrpSpPr>
        <p:grpSpPr>
          <a:xfrm>
            <a:off x="713473" y="1241606"/>
            <a:ext cx="6203969" cy="4459396"/>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12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8712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8"/>
              <a:ext cx="1711153" cy="58712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43964"/>
            </a:xfrm>
            <a:prstGeom prst="rect">
              <a:avLst/>
            </a:prstGeom>
            <a:noFill/>
          </p:spPr>
          <p:txBody>
            <a:bodyPr wrap="square" lIns="182854" tIns="146283" rIns="182854" bIns="146283" rtlCol="0">
              <a:spAutoFit/>
            </a:bodyPr>
            <a:lstStyle/>
            <a:p>
              <a:pPr defTabSz="932316" fontAlgn="base">
                <a:lnSpc>
                  <a:spcPct val="120000"/>
                </a:lnSpc>
                <a:spcBef>
                  <a:spcPct val="0"/>
                </a:spcBef>
                <a:spcAft>
                  <a:spcPct val="0"/>
                </a:spcAft>
              </a:pPr>
              <a:r>
                <a:rPr lang="en-US" sz="1836" dirty="0" err="1">
                  <a:solidFill>
                    <a:schemeClr val="bg1"/>
                  </a:solidFill>
                </a:rPr>
                <a:t>Batería</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GPS</a:t>
              </a:r>
            </a:p>
            <a:p>
              <a:pPr defTabSz="932316" fontAlgn="base">
                <a:lnSpc>
                  <a:spcPct val="120000"/>
                </a:lnSpc>
                <a:spcBef>
                  <a:spcPct val="0"/>
                </a:spcBef>
                <a:spcAft>
                  <a:spcPct val="0"/>
                </a:spcAft>
              </a:pPr>
              <a:r>
                <a:rPr lang="en-US" sz="1836" dirty="0" err="1">
                  <a:solidFill>
                    <a:schemeClr val="bg1"/>
                  </a:solidFill>
                </a:rPr>
                <a:t>Lámpara</a:t>
              </a:r>
              <a:endParaRPr lang="en-US" sz="1836" dirty="0">
                <a:solidFill>
                  <a:schemeClr val="bg1"/>
                </a:solidFill>
              </a:endParaRPr>
            </a:p>
            <a:p>
              <a:pPr defTabSz="932316" fontAlgn="base">
                <a:lnSpc>
                  <a:spcPct val="120000"/>
                </a:lnSpc>
                <a:spcBef>
                  <a:spcPct val="0"/>
                </a:spcBef>
                <a:spcAft>
                  <a:spcPct val="0"/>
                </a:spcAft>
              </a:pPr>
              <a:r>
                <a:rPr lang="en-US" sz="1836" dirty="0" err="1">
                  <a:solidFill>
                    <a:schemeClr val="bg1"/>
                  </a:solidFill>
                </a:rPr>
                <a:t>Notificationes</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Settings</a:t>
              </a:r>
            </a:p>
            <a:p>
              <a:pPr defTabSz="932316"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89" y="3344613"/>
              <a:ext cx="1596994" cy="1943964"/>
            </a:xfrm>
            <a:prstGeom prst="rect">
              <a:avLst/>
            </a:prstGeom>
            <a:noFill/>
          </p:spPr>
          <p:txBody>
            <a:bodyPr wrap="square" lIns="182854" tIns="146283" rIns="182854" bIns="146283" rtlCol="0">
              <a:spAutoFit/>
            </a:bodyPr>
            <a:lstStyle/>
            <a:p>
              <a:pPr defTabSz="932316" fontAlgn="base">
                <a:lnSpc>
                  <a:spcPct val="120000"/>
                </a:lnSpc>
                <a:spcBef>
                  <a:spcPct val="0"/>
                </a:spcBef>
                <a:spcAft>
                  <a:spcPct val="0"/>
                </a:spcAft>
              </a:pPr>
              <a:r>
                <a:rPr lang="en-US" sz="1836" dirty="0" err="1">
                  <a:solidFill>
                    <a:schemeClr val="bg1"/>
                  </a:solidFill>
                </a:rPr>
                <a:t>Batería</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GPS</a:t>
              </a:r>
            </a:p>
            <a:p>
              <a:pPr defTabSz="932316" fontAlgn="base">
                <a:lnSpc>
                  <a:spcPct val="120000"/>
                </a:lnSpc>
                <a:spcBef>
                  <a:spcPct val="0"/>
                </a:spcBef>
                <a:spcAft>
                  <a:spcPct val="0"/>
                </a:spcAft>
              </a:pPr>
              <a:r>
                <a:rPr lang="en-US" sz="1836" dirty="0" err="1">
                  <a:solidFill>
                    <a:schemeClr val="bg1"/>
                  </a:solidFill>
                </a:rPr>
                <a:t>Lámpara</a:t>
              </a:r>
              <a:endParaRPr lang="en-US" sz="1836" dirty="0">
                <a:solidFill>
                  <a:schemeClr val="bg1"/>
                </a:solidFill>
              </a:endParaRPr>
            </a:p>
            <a:p>
              <a:pPr defTabSz="932316" fontAlgn="base">
                <a:lnSpc>
                  <a:spcPct val="120000"/>
                </a:lnSpc>
                <a:spcBef>
                  <a:spcPct val="0"/>
                </a:spcBef>
                <a:spcAft>
                  <a:spcPct val="0"/>
                </a:spcAft>
              </a:pPr>
              <a:r>
                <a:rPr lang="en-US" sz="1836" dirty="0" err="1">
                  <a:solidFill>
                    <a:schemeClr val="bg1"/>
                  </a:solidFill>
                </a:rPr>
                <a:t>Notificationes</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Settings</a:t>
              </a:r>
            </a:p>
            <a:p>
              <a:pPr defTabSz="932316"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43964"/>
            </a:xfrm>
            <a:prstGeom prst="rect">
              <a:avLst/>
            </a:prstGeom>
            <a:noFill/>
          </p:spPr>
          <p:txBody>
            <a:bodyPr wrap="square" lIns="182854" tIns="146283" rIns="182854" bIns="146283" rtlCol="0">
              <a:spAutoFit/>
            </a:bodyPr>
            <a:lstStyle/>
            <a:p>
              <a:pPr defTabSz="932316" fontAlgn="base">
                <a:lnSpc>
                  <a:spcPct val="120000"/>
                </a:lnSpc>
                <a:spcBef>
                  <a:spcPct val="0"/>
                </a:spcBef>
                <a:spcAft>
                  <a:spcPct val="0"/>
                </a:spcAft>
              </a:pPr>
              <a:r>
                <a:rPr lang="en-US" sz="1836" dirty="0" err="1">
                  <a:solidFill>
                    <a:schemeClr val="bg1"/>
                  </a:solidFill>
                </a:rPr>
                <a:t>Batería</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GPS</a:t>
              </a:r>
            </a:p>
            <a:p>
              <a:pPr defTabSz="932316" fontAlgn="base">
                <a:lnSpc>
                  <a:spcPct val="120000"/>
                </a:lnSpc>
                <a:spcBef>
                  <a:spcPct val="0"/>
                </a:spcBef>
                <a:spcAft>
                  <a:spcPct val="0"/>
                </a:spcAft>
              </a:pPr>
              <a:r>
                <a:rPr lang="en-US" sz="1836" dirty="0" err="1">
                  <a:solidFill>
                    <a:schemeClr val="bg1"/>
                  </a:solidFill>
                </a:rPr>
                <a:t>Lámpara</a:t>
              </a:r>
              <a:endParaRPr lang="en-US" sz="1836" dirty="0">
                <a:solidFill>
                  <a:schemeClr val="bg1"/>
                </a:solidFill>
              </a:endParaRPr>
            </a:p>
            <a:p>
              <a:pPr defTabSz="932316" fontAlgn="base">
                <a:lnSpc>
                  <a:spcPct val="120000"/>
                </a:lnSpc>
                <a:spcBef>
                  <a:spcPct val="0"/>
                </a:spcBef>
                <a:spcAft>
                  <a:spcPct val="0"/>
                </a:spcAft>
              </a:pPr>
              <a:r>
                <a:rPr lang="en-US" sz="1836" dirty="0" err="1">
                  <a:solidFill>
                    <a:schemeClr val="bg1"/>
                  </a:solidFill>
                </a:rPr>
                <a:t>Notificationes</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Settings</a:t>
              </a:r>
            </a:p>
            <a:p>
              <a:pPr defTabSz="932316" fontAlgn="base">
                <a:lnSpc>
                  <a:spcPct val="120000"/>
                </a:lnSpc>
                <a:spcBef>
                  <a:spcPct val="0"/>
                </a:spcBef>
                <a:spcAft>
                  <a:spcPct val="0"/>
                </a:spcAft>
              </a:pPr>
              <a:r>
                <a:rPr lang="en-US" sz="1836" dirty="0">
                  <a:solidFill>
                    <a:schemeClr val="bg1"/>
                  </a:solidFill>
                </a:rPr>
                <a:t>Text To Speech</a:t>
              </a:r>
            </a:p>
          </p:txBody>
        </p:sp>
      </p:grpSp>
    </p:spTree>
    <p:extLst>
      <p:ext uri="{BB962C8B-B14F-4D97-AF65-F5344CB8AC3E}">
        <p14:creationId xmlns:p14="http://schemas.microsoft.com/office/powerpoint/2010/main" val="17055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5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6"/>
              <a:ext cx="6073333" cy="668424"/>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264"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5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5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42449166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5"/>
            <a:ext cx="6523821" cy="1615775"/>
          </a:xfrm>
        </p:spPr>
        <p:txBody>
          <a:bodyPr/>
          <a:lstStyle/>
          <a:p>
            <a:r>
              <a:rPr lang="en-US" sz="6528" dirty="0"/>
              <a:t>Plugins</a:t>
            </a:r>
            <a:br>
              <a:rPr lang="en-US" sz="6528" dirty="0"/>
            </a:br>
            <a:r>
              <a:rPr lang="en-US" sz="4352" dirty="0"/>
              <a:t>Xamarin</a:t>
            </a:r>
          </a:p>
        </p:txBody>
      </p:sp>
      <p:sp>
        <p:nvSpPr>
          <p:cNvPr id="44" name="Rectangle 43"/>
          <p:cNvSpPr/>
          <p:nvPr/>
        </p:nvSpPr>
        <p:spPr bwMode="auto">
          <a:xfrm>
            <a:off x="1382866"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82866" y="2420216"/>
            <a:ext cx="9670743" cy="986061"/>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6" y="4174408"/>
            <a:ext cx="9670744" cy="1449381"/>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3" y="513501"/>
            <a:ext cx="5823803" cy="525222"/>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a:t>github.com/xamarin/plugins</a:t>
            </a:r>
          </a:p>
          <a:p>
            <a:pPr algn="ctr"/>
            <a:endParaRPr lang="en-US" sz="2856"/>
          </a:p>
        </p:txBody>
      </p:sp>
    </p:spTree>
    <p:extLst>
      <p:ext uri="{BB962C8B-B14F-4D97-AF65-F5344CB8AC3E}">
        <p14:creationId xmlns:p14="http://schemas.microsoft.com/office/powerpoint/2010/main" val="5582145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a:t>
            </a:r>
            <a:r>
              <a:rPr lang="es-ES" sz="5400" dirty="0" err="1"/>
              <a:t>Plugins</a:t>
            </a:r>
            <a:endParaRPr lang="es-ES" sz="5400" dirty="0"/>
          </a:p>
        </p:txBody>
      </p:sp>
      <p:sp>
        <p:nvSpPr>
          <p:cNvPr id="5" name="Marcador de texto 4"/>
          <p:cNvSpPr>
            <a:spLocks noGrp="1"/>
          </p:cNvSpPr>
          <p:nvPr>
            <p:ph type="body" sz="quarter" idx="12"/>
          </p:nvPr>
        </p:nvSpPr>
        <p:spPr>
          <a:xfrm>
            <a:off x="5456238" y="1926679"/>
            <a:ext cx="6553200" cy="738664"/>
          </a:xfrm>
        </p:spPr>
        <p:txBody>
          <a:bodyPr/>
          <a:lstStyle/>
          <a:p>
            <a:r>
              <a:rPr lang="es-ES" dirty="0"/>
              <a:t>Posición GPS</a:t>
            </a:r>
          </a:p>
        </p:txBody>
      </p:sp>
    </p:spTree>
    <p:extLst>
      <p:ext uri="{BB962C8B-B14F-4D97-AF65-F5344CB8AC3E}">
        <p14:creationId xmlns:p14="http://schemas.microsoft.com/office/powerpoint/2010/main" val="413152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4267199" cy="2179058"/>
          </a:xfrm>
        </p:spPr>
        <p:txBody>
          <a:bodyPr/>
          <a:lstStyle/>
          <a:p>
            <a:r>
              <a:rPr lang="es-ES" dirty="0"/>
              <a:t>Gracias a todos!</a:t>
            </a:r>
          </a:p>
        </p:txBody>
      </p:sp>
      <p:sp>
        <p:nvSpPr>
          <p:cNvPr id="3" name="Text Placeholder 2"/>
          <p:cNvSpPr>
            <a:spLocks noGrp="1"/>
          </p:cNvSpPr>
          <p:nvPr>
            <p:ph type="body" sz="quarter" idx="13"/>
          </p:nvPr>
        </p:nvSpPr>
        <p:spPr/>
        <p:txBody>
          <a:bodyPr/>
          <a:lstStyle/>
          <a:p>
            <a:r>
              <a:rPr lang="es-ES" dirty="0"/>
              <a:t>http://aka.ms/MTS02</a:t>
            </a:r>
          </a:p>
        </p:txBody>
      </p:sp>
      <p:pic>
        <p:nvPicPr>
          <p:cNvPr id="5" name="Marcador de posición de imagen 4"/>
          <p:cNvPicPr>
            <a:picLocks noGrp="1" noChangeAspect="1"/>
          </p:cNvPicPr>
          <p:nvPr>
            <p:ph type="pic" sz="quarter" idx="14"/>
          </p:nvPr>
        </p:nvPicPr>
        <p:blipFill>
          <a:blip r:embed="rId2"/>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Introducción</a:t>
            </a:r>
            <a:r>
              <a:rPr lang="en-US" sz="7200" dirty="0"/>
              <a:t> al taller</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5481" y="1510693"/>
            <a:ext cx="11885514" cy="4764381"/>
          </a:xfrm>
        </p:spPr>
        <p:txBody>
          <a:bodyPr/>
          <a:lstStyle/>
          <a:p>
            <a:r>
              <a:rPr lang="en-US" sz="2800" dirty="0" err="1">
                <a:latin typeface="Segoe UI "/>
              </a:rPr>
              <a:t>Crearemos</a:t>
            </a:r>
            <a:r>
              <a:rPr lang="en-US" sz="2800" dirty="0">
                <a:latin typeface="Segoe UI "/>
              </a:rPr>
              <a:t> </a:t>
            </a:r>
            <a:r>
              <a:rPr lang="en-US" sz="2800" dirty="0" err="1">
                <a:latin typeface="Segoe UI "/>
              </a:rPr>
              <a:t>una</a:t>
            </a:r>
            <a:r>
              <a:rPr lang="en-US" sz="2800" dirty="0">
                <a:latin typeface="Segoe UI "/>
              </a:rPr>
              <a:t> </a:t>
            </a:r>
            <a:r>
              <a:rPr lang="en-US" sz="2800" dirty="0" err="1">
                <a:latin typeface="Segoe UI "/>
              </a:rPr>
              <a:t>aplicación</a:t>
            </a:r>
            <a:r>
              <a:rPr lang="en-US" sz="2800" dirty="0">
                <a:latin typeface="Segoe UI "/>
              </a:rPr>
              <a:t> </a:t>
            </a:r>
            <a:r>
              <a:rPr lang="en-US" sz="2800" dirty="0" err="1">
                <a:latin typeface="Segoe UI "/>
              </a:rPr>
              <a:t>meteorológica</a:t>
            </a:r>
            <a:r>
              <a:rPr lang="en-US" sz="2800" dirty="0">
                <a:latin typeface="Segoe UI "/>
              </a:rPr>
              <a:t> con </a:t>
            </a:r>
            <a:r>
              <a:rPr lang="en-US" sz="2800" dirty="0" err="1">
                <a:latin typeface="Segoe UI "/>
              </a:rPr>
              <a:t>información</a:t>
            </a:r>
            <a:r>
              <a:rPr lang="en-US" sz="2800" dirty="0">
                <a:latin typeface="Segoe UI "/>
              </a:rPr>
              <a:t> real. </a:t>
            </a:r>
            <a:r>
              <a:rPr lang="en-US" sz="2800" dirty="0" err="1">
                <a:latin typeface="Segoe UI "/>
              </a:rPr>
              <a:t>Veremos</a:t>
            </a:r>
            <a:r>
              <a:rPr lang="en-US" sz="2800" dirty="0">
                <a:latin typeface="Segoe UI "/>
              </a:rPr>
              <a:t> </a:t>
            </a:r>
            <a:r>
              <a:rPr lang="en-US" sz="2800" dirty="0" err="1">
                <a:latin typeface="Segoe UI "/>
              </a:rPr>
              <a:t>conceptos</a:t>
            </a:r>
            <a:r>
              <a:rPr lang="en-US" sz="2800" dirty="0">
                <a:latin typeface="Segoe UI "/>
              </a:rPr>
              <a:t> </a:t>
            </a:r>
            <a:r>
              <a:rPr lang="en-US" sz="2800" dirty="0" err="1">
                <a:latin typeface="Segoe UI "/>
              </a:rPr>
              <a:t>como</a:t>
            </a:r>
            <a:r>
              <a:rPr lang="en-US" sz="2800" dirty="0">
                <a:latin typeface="Segoe UI "/>
              </a:rPr>
              <a:t>:</a:t>
            </a:r>
          </a:p>
          <a:p>
            <a:pPr lvl="1"/>
            <a:r>
              <a:rPr lang="en-US" sz="1200" dirty="0" err="1">
                <a:latin typeface="Segoe UI "/>
              </a:rPr>
              <a:t>Crear</a:t>
            </a:r>
            <a:r>
              <a:rPr lang="en-US" sz="1200" dirty="0">
                <a:latin typeface="Segoe UI "/>
              </a:rPr>
              <a:t> </a:t>
            </a:r>
            <a:r>
              <a:rPr lang="en-US" sz="1200" dirty="0" err="1">
                <a:latin typeface="Segoe UI "/>
              </a:rPr>
              <a:t>estructura</a:t>
            </a:r>
            <a:r>
              <a:rPr lang="en-US" sz="1200" dirty="0">
                <a:latin typeface="Segoe UI "/>
              </a:rPr>
              <a:t> Proyecto.</a:t>
            </a:r>
          </a:p>
          <a:p>
            <a:pPr lvl="1"/>
            <a:r>
              <a:rPr lang="en-US" sz="1200" dirty="0" err="1">
                <a:latin typeface="Segoe UI "/>
              </a:rPr>
              <a:t>Aplicar</a:t>
            </a:r>
            <a:r>
              <a:rPr lang="en-US" sz="1200" dirty="0">
                <a:latin typeface="Segoe UI "/>
              </a:rPr>
              <a:t> MVVM.</a:t>
            </a:r>
          </a:p>
          <a:p>
            <a:pPr lvl="1"/>
            <a:r>
              <a:rPr lang="en-US" sz="1200" dirty="0" err="1">
                <a:latin typeface="Segoe UI "/>
              </a:rPr>
              <a:t>Diseño</a:t>
            </a:r>
            <a:r>
              <a:rPr lang="en-US" sz="1200" dirty="0">
                <a:latin typeface="Segoe UI "/>
              </a:rPr>
              <a:t> de vistas.</a:t>
            </a:r>
          </a:p>
          <a:p>
            <a:pPr lvl="1"/>
            <a:r>
              <a:rPr lang="en-US" sz="1200" dirty="0" err="1">
                <a:latin typeface="Segoe UI "/>
              </a:rPr>
              <a:t>Navegación</a:t>
            </a:r>
            <a:r>
              <a:rPr lang="en-US" sz="1200" dirty="0">
                <a:latin typeface="Segoe UI "/>
              </a:rPr>
              <a:t>.</a:t>
            </a:r>
          </a:p>
          <a:p>
            <a:pPr lvl="1"/>
            <a:r>
              <a:rPr lang="en-US" sz="1200" dirty="0" err="1">
                <a:latin typeface="Segoe UI "/>
              </a:rPr>
              <a:t>Uso</a:t>
            </a:r>
            <a:r>
              <a:rPr lang="en-US" sz="1200" dirty="0">
                <a:latin typeface="Segoe UI "/>
              </a:rPr>
              <a:t> de plugins.</a:t>
            </a:r>
          </a:p>
          <a:p>
            <a:pPr lvl="1"/>
            <a:endParaRPr lang="en-US" sz="1200" dirty="0">
              <a:latin typeface="Segoe UI "/>
            </a:endParaRPr>
          </a:p>
          <a:p>
            <a:r>
              <a:rPr lang="en-US" sz="2800" dirty="0">
                <a:latin typeface="Segoe UI "/>
              </a:rPr>
              <a:t>La </a:t>
            </a:r>
            <a:r>
              <a:rPr lang="en-US" sz="2800" dirty="0" err="1">
                <a:latin typeface="Segoe UI "/>
              </a:rPr>
              <a:t>aplicación</a:t>
            </a:r>
            <a:r>
              <a:rPr lang="en-US" sz="2800" dirty="0">
                <a:latin typeface="Segoe UI "/>
              </a:rPr>
              <a:t> se </a:t>
            </a:r>
            <a:r>
              <a:rPr lang="en-US" sz="2800" dirty="0" err="1">
                <a:latin typeface="Segoe UI "/>
              </a:rPr>
              <a:t>realizará</a:t>
            </a:r>
            <a:r>
              <a:rPr lang="en-US" sz="2800" dirty="0">
                <a:latin typeface="Segoe UI "/>
              </a:rPr>
              <a:t> </a:t>
            </a:r>
            <a:r>
              <a:rPr lang="en-US" sz="2800" dirty="0" err="1">
                <a:latin typeface="Segoe UI "/>
              </a:rPr>
              <a:t>paso</a:t>
            </a:r>
            <a:r>
              <a:rPr lang="en-US" sz="2800" dirty="0">
                <a:latin typeface="Segoe UI "/>
              </a:rPr>
              <a:t> a </a:t>
            </a:r>
            <a:r>
              <a:rPr lang="en-US" sz="2800" dirty="0" err="1">
                <a:latin typeface="Segoe UI "/>
              </a:rPr>
              <a:t>paso</a:t>
            </a:r>
            <a:r>
              <a:rPr lang="en-US" sz="2800" dirty="0">
                <a:latin typeface="Segoe UI "/>
              </a:rPr>
              <a:t>, </a:t>
            </a:r>
            <a:r>
              <a:rPr lang="en-US" sz="2800" dirty="0" err="1">
                <a:latin typeface="Segoe UI "/>
              </a:rPr>
              <a:t>en</a:t>
            </a:r>
            <a:r>
              <a:rPr lang="en-US" sz="2800" dirty="0">
                <a:latin typeface="Segoe UI "/>
              </a:rPr>
              <a:t> </a:t>
            </a:r>
            <a:r>
              <a:rPr lang="en-US" sz="2800" dirty="0" err="1">
                <a:latin typeface="Segoe UI "/>
              </a:rPr>
              <a:t>diferentes</a:t>
            </a:r>
            <a:r>
              <a:rPr lang="en-US" sz="2800" dirty="0">
                <a:latin typeface="Segoe UI "/>
              </a:rPr>
              <a:t> </a:t>
            </a:r>
            <a:r>
              <a:rPr lang="en-US" sz="2800" dirty="0" err="1">
                <a:latin typeface="Segoe UI "/>
              </a:rPr>
              <a:t>bloques</a:t>
            </a:r>
            <a:r>
              <a:rPr lang="en-US" sz="2800" dirty="0">
                <a:latin typeface="Segoe UI "/>
              </a:rPr>
              <a:t> a lo largo de 2,5h.</a:t>
            </a:r>
          </a:p>
          <a:p>
            <a:r>
              <a:rPr lang="en-US" sz="2800" dirty="0">
                <a:latin typeface="Segoe UI "/>
              </a:rPr>
              <a:t>A lo largo del taller, </a:t>
            </a:r>
            <a:r>
              <a:rPr lang="en-US" sz="2800" dirty="0" err="1">
                <a:latin typeface="Segoe UI "/>
              </a:rPr>
              <a:t>contaremos</a:t>
            </a:r>
            <a:r>
              <a:rPr lang="en-US" sz="2800" dirty="0">
                <a:latin typeface="Segoe UI "/>
              </a:rPr>
              <a:t> con </a:t>
            </a:r>
            <a:r>
              <a:rPr lang="en-US" sz="2800" dirty="0" err="1">
                <a:latin typeface="Segoe UI "/>
              </a:rPr>
              <a:t>diferentes</a:t>
            </a:r>
            <a:r>
              <a:rPr lang="en-US" sz="2800" dirty="0">
                <a:latin typeface="Segoe UI "/>
              </a:rPr>
              <a:t> </a:t>
            </a:r>
            <a:r>
              <a:rPr lang="en-US" sz="2800" dirty="0" err="1">
                <a:latin typeface="Segoe UI "/>
              </a:rPr>
              <a:t>responsables</a:t>
            </a:r>
            <a:r>
              <a:rPr lang="en-US" sz="2800" dirty="0">
                <a:latin typeface="Segoe UI "/>
              </a:rPr>
              <a:t> que se </a:t>
            </a:r>
            <a:r>
              <a:rPr lang="en-US" sz="2800" dirty="0" err="1">
                <a:latin typeface="Segoe UI "/>
              </a:rPr>
              <a:t>encargarán</a:t>
            </a:r>
            <a:r>
              <a:rPr lang="en-US" sz="2800" dirty="0">
                <a:latin typeface="Segoe UI "/>
              </a:rPr>
              <a:t> </a:t>
            </a:r>
            <a:r>
              <a:rPr lang="en-US" sz="2800" dirty="0" err="1">
                <a:latin typeface="Segoe UI "/>
              </a:rPr>
              <a:t>tanto</a:t>
            </a:r>
            <a:r>
              <a:rPr lang="en-US" sz="2800" dirty="0">
                <a:latin typeface="Segoe UI "/>
              </a:rPr>
              <a:t> de </a:t>
            </a:r>
            <a:r>
              <a:rPr lang="en-US" sz="2800" dirty="0" err="1">
                <a:latin typeface="Segoe UI "/>
              </a:rPr>
              <a:t>hacer</a:t>
            </a:r>
            <a:r>
              <a:rPr lang="en-US" sz="2800" dirty="0">
                <a:latin typeface="Segoe UI "/>
              </a:rPr>
              <a:t> la </a:t>
            </a:r>
            <a:r>
              <a:rPr lang="en-US" sz="2800" dirty="0" err="1">
                <a:latin typeface="Segoe UI "/>
              </a:rPr>
              <a:t>aplicación</a:t>
            </a:r>
            <a:r>
              <a:rPr lang="en-US" sz="2800" dirty="0">
                <a:latin typeface="Segoe UI "/>
              </a:rPr>
              <a:t> </a:t>
            </a:r>
            <a:r>
              <a:rPr lang="en-US" sz="2800" dirty="0" err="1">
                <a:latin typeface="Segoe UI "/>
              </a:rPr>
              <a:t>paso</a:t>
            </a:r>
            <a:r>
              <a:rPr lang="en-US" sz="2800" dirty="0">
                <a:latin typeface="Segoe UI "/>
              </a:rPr>
              <a:t> a </a:t>
            </a:r>
            <a:r>
              <a:rPr lang="en-US" sz="2800" dirty="0" err="1">
                <a:latin typeface="Segoe UI "/>
              </a:rPr>
              <a:t>paso</a:t>
            </a:r>
            <a:r>
              <a:rPr lang="en-US" sz="2800" dirty="0">
                <a:latin typeface="Segoe UI "/>
              </a:rPr>
              <a:t> </a:t>
            </a:r>
            <a:r>
              <a:rPr lang="en-US" sz="2800" dirty="0" err="1">
                <a:latin typeface="Segoe UI "/>
              </a:rPr>
              <a:t>como</a:t>
            </a:r>
            <a:r>
              <a:rPr lang="en-US" sz="2800" dirty="0">
                <a:latin typeface="Segoe UI "/>
              </a:rPr>
              <a:t> de resolver </a:t>
            </a:r>
            <a:r>
              <a:rPr lang="en-US" sz="2800" dirty="0" err="1">
                <a:latin typeface="Segoe UI "/>
              </a:rPr>
              <a:t>dudas</a:t>
            </a:r>
            <a:r>
              <a:rPr lang="en-US" sz="2800" dirty="0">
                <a:latin typeface="Segoe UI "/>
              </a:rPr>
              <a:t>.</a:t>
            </a:r>
          </a:p>
          <a:p>
            <a:r>
              <a:rPr lang="en-US" sz="2800" dirty="0" err="1">
                <a:latin typeface="Segoe UI "/>
              </a:rPr>
              <a:t>También</a:t>
            </a:r>
            <a:r>
              <a:rPr lang="en-US" sz="2800" dirty="0">
                <a:latin typeface="Segoe UI "/>
              </a:rPr>
              <a:t> </a:t>
            </a:r>
            <a:r>
              <a:rPr lang="en-US" sz="2800" dirty="0" err="1">
                <a:latin typeface="Segoe UI "/>
              </a:rPr>
              <a:t>tendremos</a:t>
            </a:r>
            <a:r>
              <a:rPr lang="en-US" sz="2800" dirty="0">
                <a:latin typeface="Segoe UI "/>
              </a:rPr>
              <a:t> </a:t>
            </a:r>
            <a:r>
              <a:rPr lang="en-US" sz="2800" dirty="0" err="1">
                <a:latin typeface="Segoe UI "/>
              </a:rPr>
              <a:t>alguna</a:t>
            </a:r>
            <a:r>
              <a:rPr lang="en-US" sz="2800" dirty="0">
                <a:latin typeface="Segoe UI "/>
              </a:rPr>
              <a:t> </a:t>
            </a:r>
            <a:r>
              <a:rPr lang="en-US" sz="2800" dirty="0" err="1">
                <a:latin typeface="Segoe UI "/>
              </a:rPr>
              <a:t>sorpresa</a:t>
            </a:r>
            <a:r>
              <a:rPr lang="en-US" sz="2800" dirty="0">
                <a:latin typeface="Segoe UI "/>
              </a:rPr>
              <a:t> y </a:t>
            </a:r>
            <a:r>
              <a:rPr lang="en-US" sz="2800" dirty="0" err="1">
                <a:latin typeface="Segoe UI "/>
              </a:rPr>
              <a:t>detalle</a:t>
            </a:r>
            <a:r>
              <a:rPr lang="en-US" sz="28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237" y="2892241"/>
            <a:ext cx="7161061" cy="41022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74147" y="2430462"/>
            <a:ext cx="11191240" cy="1217565"/>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8000" spc="-408" dirty="0">
                <a:solidFill>
                  <a:schemeClr val="tx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Introducción</a:t>
            </a:r>
            <a:r>
              <a:rPr lang="en-US" sz="7200" dirty="0"/>
              <a:t> a Xamarin</a:t>
            </a:r>
          </a:p>
        </p:txBody>
      </p:sp>
    </p:spTree>
    <p:extLst>
      <p:ext uri="{BB962C8B-B14F-4D97-AF65-F5344CB8AC3E}">
        <p14:creationId xmlns:p14="http://schemas.microsoft.com/office/powerpoint/2010/main" val="2989505229"/>
      </p:ext>
    </p:extLst>
  </p:cSld>
  <p:clrMapOvr>
    <a:masterClrMapping/>
  </p:clrMapOvr>
  <p:transition>
    <p:fade/>
  </p:transition>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247</TotalTime>
  <Words>2107</Words>
  <Application>Microsoft Office PowerPoint</Application>
  <PresentationFormat>Personalizado</PresentationFormat>
  <Paragraphs>578</Paragraphs>
  <Slides>58</Slides>
  <Notes>38</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58</vt:i4>
      </vt:variant>
    </vt:vector>
  </HeadingPairs>
  <TitlesOfParts>
    <vt:vector size="71" baseType="lpstr">
      <vt:lpstr>Arial</vt:lpstr>
      <vt:lpstr>Calibri</vt:lpstr>
      <vt:lpstr>Consolas</vt:lpstr>
      <vt:lpstr>Helvetica</vt:lpstr>
      <vt:lpstr>Helvetica Light</vt:lpstr>
      <vt:lpstr>Myriad Pro</vt:lpstr>
      <vt:lpstr>Neo Sans Std Medium</vt:lpstr>
      <vt:lpstr>Segoe UI</vt:lpstr>
      <vt:lpstr>Segoe UI </vt:lpstr>
      <vt:lpstr>Segoe UI Light</vt:lpstr>
      <vt:lpstr>Segoe UI Semibold</vt:lpstr>
      <vt:lpstr>Wingdings</vt:lpstr>
      <vt:lpstr>GCIO Summit 2016 Template - White</vt:lpstr>
      <vt:lpstr>Presentación de PowerPoint</vt:lpstr>
      <vt:lpstr>Taller Xamarin</vt:lpstr>
      <vt:lpstr>Plain Concepts GO!!! Sorteamos …</vt:lpstr>
      <vt:lpstr>10% de descuento</vt:lpstr>
      <vt:lpstr>¿Qué vamos a ver?</vt:lpstr>
      <vt:lpstr>Introducción al taller</vt:lpstr>
      <vt:lpstr>El taller</vt:lpstr>
      <vt:lpstr>Presentación de PowerPoint</vt:lpstr>
      <vt:lpstr>Introducción a Xamarin</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Open Source</vt:lpstr>
      <vt:lpstr>C# mola</vt:lpstr>
      <vt:lpstr>C# mola</vt:lpstr>
      <vt:lpstr>Async/Await</vt:lpstr>
      <vt:lpstr>Android ItemClick, ¿ves diferencias?</vt:lpstr>
      <vt:lpstr>DEMO: Crear proyecto</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Estadísticas de código compartido</vt:lpstr>
      <vt:lpstr>Introducción a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DEMO: Vistas básicas</vt:lpstr>
      <vt:lpstr>El patron MVVM</vt:lpstr>
      <vt:lpstr>Presentación de PowerPoint</vt:lpstr>
      <vt:lpstr>Presentación de PowerPoint</vt:lpstr>
      <vt:lpstr>Presentación de PowerPoint</vt:lpstr>
      <vt:lpstr>Presentación de PowerPoint</vt:lpstr>
      <vt:lpstr>DEMO: MVVM</vt:lpstr>
      <vt:lpstr>Plugins</vt:lpstr>
      <vt:lpstr>Presentación de PowerPoint</vt:lpstr>
      <vt:lpstr>Código específico de plataforma</vt:lpstr>
      <vt:lpstr>Presentación de PowerPoint</vt:lpstr>
      <vt:lpstr>Plugins Xamarin</vt:lpstr>
      <vt:lpstr>DEMO: Plugins</vt:lpstr>
      <vt:lpstr>Gracias a todos!</vt:lpstr>
      <vt:lpstr>Presentación de PowerPoint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Javier Suárez Ruiz</cp:lastModifiedBy>
  <cp:revision>67</cp:revision>
  <dcterms:created xsi:type="dcterms:W3CDTF">2016-08-22T02:07:54Z</dcterms:created>
  <dcterms:modified xsi:type="dcterms:W3CDTF">2016-10-03T18:12:46Z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